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83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313" r:id="rId12"/>
    <p:sldId id="314" r:id="rId13"/>
    <p:sldId id="320" r:id="rId14"/>
    <p:sldId id="321" r:id="rId15"/>
    <p:sldId id="322" r:id="rId16"/>
    <p:sldId id="332" r:id="rId17"/>
    <p:sldId id="333" r:id="rId18"/>
    <p:sldId id="335" r:id="rId19"/>
    <p:sldId id="336" r:id="rId20"/>
    <p:sldId id="337" r:id="rId21"/>
    <p:sldId id="338" r:id="rId22"/>
    <p:sldId id="340" r:id="rId23"/>
    <p:sldId id="339" r:id="rId24"/>
    <p:sldId id="262" r:id="rId2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87" autoAdjust="0"/>
    <p:restoredTop sz="99310" autoAdjust="0"/>
  </p:normalViewPr>
  <p:slideViewPr>
    <p:cSldViewPr>
      <p:cViewPr varScale="1">
        <p:scale>
          <a:sx n="62" d="100"/>
          <a:sy n="62" d="100"/>
        </p:scale>
        <p:origin x="-907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3" tIns="45862" rIns="91723" bIns="4586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3" tIns="45862" rIns="91723" bIns="4586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3" tIns="45862" rIns="91723" bIns="4586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3" tIns="45862" rIns="91723" bIns="4586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0CEB914-9971-490B-AB7D-3440D81B6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102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3" tIns="45862" rIns="91723" bIns="4586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3" tIns="45862" rIns="91723" bIns="4586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3" tIns="45862" rIns="91723" bIns="458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3" tIns="45862" rIns="91723" bIns="4586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3" tIns="45862" rIns="91723" bIns="4586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959598-22FE-4626-AA43-7850DB9353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955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43E92-A6A7-45F1-B4ED-A8D8DFC259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32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18 </a:t>
            </a:r>
            <a:r>
              <a:rPr lang="en-US" dirty="0"/>
              <a:t>- </a:t>
            </a:r>
            <a:fld id="{24E07DDE-4446-4E22-9EF4-A82A0A8DB4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832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18 </a:t>
            </a:r>
            <a:r>
              <a:rPr lang="en-US" dirty="0"/>
              <a:t>- </a:t>
            </a:r>
            <a:fld id="{C8DF0600-8726-4E46-B7C1-5BC3F3C415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58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18 </a:t>
            </a:r>
            <a:r>
              <a:rPr lang="en-US" dirty="0"/>
              <a:t>- </a:t>
            </a:r>
            <a:fld id="{4110BBB7-B12D-40DF-AED5-37BB2D4AD6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61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18 </a:t>
            </a:r>
            <a:r>
              <a:rPr lang="en-US" dirty="0"/>
              <a:t>- </a:t>
            </a:r>
            <a:fld id="{020E172B-6A40-4F0B-8732-B8DD2C1A2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314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18 </a:t>
            </a:r>
            <a:r>
              <a:rPr lang="en-US" dirty="0"/>
              <a:t>- </a:t>
            </a:r>
            <a:fld id="{2CDC6DE4-6D46-48BF-A559-CD298F2F5A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7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18 </a:t>
            </a:r>
            <a:r>
              <a:rPr lang="en-US" dirty="0"/>
              <a:t>- </a:t>
            </a:r>
            <a:fld id="{8CAC7052-E2A6-4597-91E0-2F28A43137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04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18 </a:t>
            </a:r>
            <a:r>
              <a:rPr lang="en-US" dirty="0"/>
              <a:t>- </a:t>
            </a:r>
            <a:fld id="{8C85261A-53A8-41B0-8968-90FFAB6511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857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18 </a:t>
            </a:r>
            <a:r>
              <a:rPr lang="en-US" dirty="0"/>
              <a:t>- </a:t>
            </a:r>
            <a:fld id="{FE53DF1B-EA45-487C-ABCC-34685A2FCA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401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18 </a:t>
            </a:r>
            <a:r>
              <a:rPr lang="en-US" dirty="0"/>
              <a:t>- </a:t>
            </a:r>
            <a:fld id="{7FABCA73-4AB9-425A-BB2D-493929FCA5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281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18 </a:t>
            </a:r>
            <a:r>
              <a:rPr lang="en-US" dirty="0"/>
              <a:t>- </a:t>
            </a:r>
            <a:fld id="{7A7AF57B-1DBA-4502-9DB4-63F8109767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135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18 </a:t>
            </a:r>
            <a:r>
              <a:rPr lang="en-US" dirty="0"/>
              <a:t>- </a:t>
            </a:r>
            <a:fld id="{91751CD1-C8E7-4C29-A3B3-1DEDE1EE20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3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Lecture 18</a:t>
            </a:r>
            <a:br>
              <a:rPr lang="en-US" dirty="0" smtClean="0"/>
            </a:br>
            <a:r>
              <a:rPr lang="en-US" dirty="0" smtClean="0"/>
              <a:t>Tree Traversal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7C243785-06D9-40A6-B00D-6EE64521D041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31838"/>
          </a:xfrm>
        </p:spPr>
        <p:txBody>
          <a:bodyPr/>
          <a:lstStyle/>
          <a:p>
            <a:pPr eaLnBrk="1" hangingPunct="1"/>
            <a:r>
              <a:rPr lang="en-US" sz="4000" smtClean="0"/>
              <a:t>Vertices Numbered in Order of Visits</a:t>
            </a:r>
          </a:p>
        </p:txBody>
      </p:sp>
      <p:grpSp>
        <p:nvGrpSpPr>
          <p:cNvPr id="12294" name="Group 87"/>
          <p:cNvGrpSpPr>
            <a:grpSpLocks/>
          </p:cNvGrpSpPr>
          <p:nvPr/>
        </p:nvGrpSpPr>
        <p:grpSpPr bwMode="auto">
          <a:xfrm>
            <a:off x="914400" y="1752600"/>
            <a:ext cx="7580313" cy="4114800"/>
            <a:chOff x="576" y="1104"/>
            <a:chExt cx="4775" cy="2592"/>
          </a:xfrm>
        </p:grpSpPr>
        <p:grpSp>
          <p:nvGrpSpPr>
            <p:cNvPr id="12295" name="Group 3"/>
            <p:cNvGrpSpPr>
              <a:grpSpLocks/>
            </p:cNvGrpSpPr>
            <p:nvPr/>
          </p:nvGrpSpPr>
          <p:grpSpPr bwMode="auto">
            <a:xfrm>
              <a:off x="576" y="1104"/>
              <a:ext cx="4775" cy="2592"/>
              <a:chOff x="-47" y="902"/>
              <a:chExt cx="5831" cy="2685"/>
            </a:xfrm>
          </p:grpSpPr>
          <p:sp>
            <p:nvSpPr>
              <p:cNvPr id="12313" name="Oval 4"/>
              <p:cNvSpPr>
                <a:spLocks noChangeArrowheads="1"/>
              </p:cNvSpPr>
              <p:nvPr/>
            </p:nvSpPr>
            <p:spPr bwMode="auto">
              <a:xfrm>
                <a:off x="2300" y="902"/>
                <a:ext cx="1306" cy="55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4" name="Text Box 5"/>
              <p:cNvSpPr txBox="1">
                <a:spLocks noChangeArrowheads="1"/>
              </p:cNvSpPr>
              <p:nvPr/>
            </p:nvSpPr>
            <p:spPr bwMode="auto">
              <a:xfrm>
                <a:off x="2300" y="999"/>
                <a:ext cx="1282" cy="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Neighborhood</a:t>
                </a:r>
                <a:br>
                  <a:rPr lang="en-US" sz="1400">
                    <a:latin typeface="Arial" charset="0"/>
                  </a:rPr>
                </a:br>
                <a:r>
                  <a:rPr lang="en-US" sz="1400">
                    <a:latin typeface="Arial" charset="0"/>
                  </a:rPr>
                  <a:t>families</a:t>
                </a:r>
              </a:p>
            </p:txBody>
          </p:sp>
          <p:sp>
            <p:nvSpPr>
              <p:cNvPr id="12315" name="Oval 6"/>
              <p:cNvSpPr>
                <a:spLocks noChangeArrowheads="1"/>
              </p:cNvSpPr>
              <p:nvPr/>
            </p:nvSpPr>
            <p:spPr bwMode="auto">
              <a:xfrm>
                <a:off x="678" y="1724"/>
                <a:ext cx="702" cy="339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6" name="Text Box 7"/>
              <p:cNvSpPr txBox="1">
                <a:spLocks noChangeArrowheads="1"/>
              </p:cNvSpPr>
              <p:nvPr/>
            </p:nvSpPr>
            <p:spPr bwMode="auto">
              <a:xfrm>
                <a:off x="557" y="1773"/>
                <a:ext cx="920" cy="1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A. Jones</a:t>
                </a:r>
              </a:p>
            </p:txBody>
          </p:sp>
          <p:sp>
            <p:nvSpPr>
              <p:cNvPr id="12317" name="Oval 8"/>
              <p:cNvSpPr>
                <a:spLocks noChangeArrowheads="1"/>
              </p:cNvSpPr>
              <p:nvPr/>
            </p:nvSpPr>
            <p:spPr bwMode="auto">
              <a:xfrm>
                <a:off x="1646" y="1724"/>
                <a:ext cx="702" cy="339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8" name="Text Box 9"/>
              <p:cNvSpPr txBox="1">
                <a:spLocks noChangeArrowheads="1"/>
              </p:cNvSpPr>
              <p:nvPr/>
            </p:nvSpPr>
            <p:spPr bwMode="auto">
              <a:xfrm>
                <a:off x="1526" y="1773"/>
                <a:ext cx="919" cy="1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Halls</a:t>
                </a:r>
              </a:p>
            </p:txBody>
          </p:sp>
          <p:sp>
            <p:nvSpPr>
              <p:cNvPr id="12319" name="Oval 10"/>
              <p:cNvSpPr>
                <a:spLocks noChangeArrowheads="1"/>
              </p:cNvSpPr>
              <p:nvPr/>
            </p:nvSpPr>
            <p:spPr bwMode="auto">
              <a:xfrm>
                <a:off x="2590" y="1725"/>
                <a:ext cx="702" cy="339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0" name="Text Box 11"/>
              <p:cNvSpPr txBox="1">
                <a:spLocks noChangeArrowheads="1"/>
              </p:cNvSpPr>
              <p:nvPr/>
            </p:nvSpPr>
            <p:spPr bwMode="auto">
              <a:xfrm>
                <a:off x="2469" y="1773"/>
                <a:ext cx="919" cy="1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Smith</a:t>
                </a:r>
              </a:p>
            </p:txBody>
          </p:sp>
          <p:sp>
            <p:nvSpPr>
              <p:cNvPr id="12321" name="Oval 12"/>
              <p:cNvSpPr>
                <a:spLocks noChangeArrowheads="1"/>
              </p:cNvSpPr>
              <p:nvPr/>
            </p:nvSpPr>
            <p:spPr bwMode="auto">
              <a:xfrm>
                <a:off x="3558" y="1724"/>
                <a:ext cx="702" cy="339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2" name="Text Box 13"/>
              <p:cNvSpPr txBox="1">
                <a:spLocks noChangeArrowheads="1"/>
              </p:cNvSpPr>
              <p:nvPr/>
            </p:nvSpPr>
            <p:spPr bwMode="auto">
              <a:xfrm>
                <a:off x="3437" y="1773"/>
                <a:ext cx="919" cy="1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Taylor</a:t>
                </a:r>
              </a:p>
            </p:txBody>
          </p:sp>
          <p:sp>
            <p:nvSpPr>
              <p:cNvPr id="12323" name="Oval 14"/>
              <p:cNvSpPr>
                <a:spLocks noChangeArrowheads="1"/>
              </p:cNvSpPr>
              <p:nvPr/>
            </p:nvSpPr>
            <p:spPr bwMode="auto">
              <a:xfrm>
                <a:off x="4525" y="1724"/>
                <a:ext cx="702" cy="339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4" name="Text Box 15"/>
              <p:cNvSpPr txBox="1">
                <a:spLocks noChangeArrowheads="1"/>
              </p:cNvSpPr>
              <p:nvPr/>
            </p:nvSpPr>
            <p:spPr bwMode="auto">
              <a:xfrm>
                <a:off x="4429" y="1773"/>
                <a:ext cx="919" cy="1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B. Jones</a:t>
                </a:r>
              </a:p>
            </p:txBody>
          </p:sp>
          <p:sp>
            <p:nvSpPr>
              <p:cNvPr id="12325" name="Line 16"/>
              <p:cNvSpPr>
                <a:spLocks noChangeShapeType="1"/>
              </p:cNvSpPr>
              <p:nvPr/>
            </p:nvSpPr>
            <p:spPr bwMode="auto">
              <a:xfrm flipH="1">
                <a:off x="1235" y="1410"/>
                <a:ext cx="1355" cy="3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6" name="Line 17"/>
              <p:cNvSpPr>
                <a:spLocks noChangeShapeType="1"/>
              </p:cNvSpPr>
              <p:nvPr/>
            </p:nvSpPr>
            <p:spPr bwMode="auto">
              <a:xfrm flipH="1">
                <a:off x="2155" y="1458"/>
                <a:ext cx="604" cy="2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7" name="Line 18"/>
              <p:cNvSpPr>
                <a:spLocks noChangeShapeType="1"/>
              </p:cNvSpPr>
              <p:nvPr/>
            </p:nvSpPr>
            <p:spPr bwMode="auto">
              <a:xfrm>
                <a:off x="2953" y="1458"/>
                <a:ext cx="0" cy="26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8" name="Line 19"/>
              <p:cNvSpPr>
                <a:spLocks noChangeShapeType="1"/>
              </p:cNvSpPr>
              <p:nvPr/>
            </p:nvSpPr>
            <p:spPr bwMode="auto">
              <a:xfrm>
                <a:off x="3316" y="1410"/>
                <a:ext cx="1355" cy="3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9" name="Line 20"/>
              <p:cNvSpPr>
                <a:spLocks noChangeShapeType="1"/>
              </p:cNvSpPr>
              <p:nvPr/>
            </p:nvSpPr>
            <p:spPr bwMode="auto">
              <a:xfrm>
                <a:off x="3147" y="1458"/>
                <a:ext cx="604" cy="2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0" name="Oval 21"/>
              <p:cNvSpPr>
                <a:spLocks noChangeArrowheads="1"/>
              </p:cNvSpPr>
              <p:nvPr/>
            </p:nvSpPr>
            <p:spPr bwMode="auto">
              <a:xfrm>
                <a:off x="73" y="2450"/>
                <a:ext cx="702" cy="53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1" name="Text Box 22"/>
              <p:cNvSpPr txBox="1">
                <a:spLocks noChangeArrowheads="1"/>
              </p:cNvSpPr>
              <p:nvPr/>
            </p:nvSpPr>
            <p:spPr bwMode="auto">
              <a:xfrm>
                <a:off x="-47" y="2530"/>
                <a:ext cx="920" cy="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Katy</a:t>
                </a:r>
                <a:br>
                  <a:rPr lang="en-US" sz="1400">
                    <a:latin typeface="Arial" charset="0"/>
                  </a:rPr>
                </a:br>
                <a:r>
                  <a:rPr lang="en-US" sz="1400">
                    <a:latin typeface="Arial" charset="0"/>
                  </a:rPr>
                  <a:t>age 3</a:t>
                </a:r>
              </a:p>
            </p:txBody>
          </p:sp>
          <p:sp>
            <p:nvSpPr>
              <p:cNvPr id="12332" name="Oval 23"/>
              <p:cNvSpPr>
                <a:spLocks noChangeArrowheads="1"/>
              </p:cNvSpPr>
              <p:nvPr/>
            </p:nvSpPr>
            <p:spPr bwMode="auto">
              <a:xfrm>
                <a:off x="847" y="2450"/>
                <a:ext cx="702" cy="53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3" name="Text Box 24"/>
              <p:cNvSpPr txBox="1">
                <a:spLocks noChangeArrowheads="1"/>
              </p:cNvSpPr>
              <p:nvPr/>
            </p:nvSpPr>
            <p:spPr bwMode="auto">
              <a:xfrm>
                <a:off x="727" y="2530"/>
                <a:ext cx="919" cy="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Tommy</a:t>
                </a:r>
                <a:br>
                  <a:rPr lang="en-US" sz="1400">
                    <a:latin typeface="Arial" charset="0"/>
                  </a:rPr>
                </a:br>
                <a:r>
                  <a:rPr lang="en-US" sz="1400">
                    <a:latin typeface="Arial" charset="0"/>
                  </a:rPr>
                  <a:t>age 5</a:t>
                </a:r>
              </a:p>
            </p:txBody>
          </p:sp>
          <p:sp>
            <p:nvSpPr>
              <p:cNvPr id="12334" name="Oval 25"/>
              <p:cNvSpPr>
                <a:spLocks noChangeArrowheads="1"/>
              </p:cNvSpPr>
              <p:nvPr/>
            </p:nvSpPr>
            <p:spPr bwMode="auto">
              <a:xfrm>
                <a:off x="1621" y="3048"/>
                <a:ext cx="702" cy="53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5" name="Text Box 26"/>
              <p:cNvSpPr txBox="1">
                <a:spLocks noChangeArrowheads="1"/>
              </p:cNvSpPr>
              <p:nvPr/>
            </p:nvSpPr>
            <p:spPr bwMode="auto">
              <a:xfrm>
                <a:off x="1501" y="3128"/>
                <a:ext cx="919" cy="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Phil</a:t>
                </a:r>
                <a:br>
                  <a:rPr lang="en-US" sz="1400">
                    <a:latin typeface="Arial" charset="0"/>
                  </a:rPr>
                </a:br>
                <a:r>
                  <a:rPr lang="en-US" sz="1400">
                    <a:latin typeface="Arial" charset="0"/>
                  </a:rPr>
                  <a:t>age 8</a:t>
                </a:r>
              </a:p>
            </p:txBody>
          </p:sp>
          <p:sp>
            <p:nvSpPr>
              <p:cNvPr id="12336" name="Line 27"/>
              <p:cNvSpPr>
                <a:spLocks noChangeShapeType="1"/>
              </p:cNvSpPr>
              <p:nvPr/>
            </p:nvSpPr>
            <p:spPr bwMode="auto">
              <a:xfrm flipH="1">
                <a:off x="558" y="2063"/>
                <a:ext cx="339" cy="4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7" name="Line 28"/>
              <p:cNvSpPr>
                <a:spLocks noChangeShapeType="1"/>
              </p:cNvSpPr>
              <p:nvPr/>
            </p:nvSpPr>
            <p:spPr bwMode="auto">
              <a:xfrm>
                <a:off x="1090" y="2063"/>
                <a:ext cx="49" cy="3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8" name="Line 29"/>
              <p:cNvSpPr>
                <a:spLocks noChangeShapeType="1"/>
              </p:cNvSpPr>
              <p:nvPr/>
            </p:nvSpPr>
            <p:spPr bwMode="auto">
              <a:xfrm>
                <a:off x="1985" y="2087"/>
                <a:ext cx="0" cy="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9" name="Oval 30"/>
              <p:cNvSpPr>
                <a:spLocks noChangeArrowheads="1"/>
              </p:cNvSpPr>
              <p:nvPr/>
            </p:nvSpPr>
            <p:spPr bwMode="auto">
              <a:xfrm>
                <a:off x="2105" y="2450"/>
                <a:ext cx="702" cy="53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0" name="Text Box 31"/>
              <p:cNvSpPr txBox="1">
                <a:spLocks noChangeArrowheads="1"/>
              </p:cNvSpPr>
              <p:nvPr/>
            </p:nvSpPr>
            <p:spPr bwMode="auto">
              <a:xfrm>
                <a:off x="1985" y="2530"/>
                <a:ext cx="920" cy="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Taylor</a:t>
                </a:r>
                <a:br>
                  <a:rPr lang="en-US" sz="1400">
                    <a:latin typeface="Arial" charset="0"/>
                  </a:rPr>
                </a:br>
                <a:r>
                  <a:rPr lang="en-US" sz="1400">
                    <a:latin typeface="Arial" charset="0"/>
                  </a:rPr>
                  <a:t>age 1</a:t>
                </a:r>
              </a:p>
            </p:txBody>
          </p:sp>
          <p:sp>
            <p:nvSpPr>
              <p:cNvPr id="12341" name="Oval 32"/>
              <p:cNvSpPr>
                <a:spLocks noChangeArrowheads="1"/>
              </p:cNvSpPr>
              <p:nvPr/>
            </p:nvSpPr>
            <p:spPr bwMode="auto">
              <a:xfrm>
                <a:off x="3049" y="2450"/>
                <a:ext cx="702" cy="53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2" name="Text Box 33"/>
              <p:cNvSpPr txBox="1">
                <a:spLocks noChangeArrowheads="1"/>
              </p:cNvSpPr>
              <p:nvPr/>
            </p:nvSpPr>
            <p:spPr bwMode="auto">
              <a:xfrm>
                <a:off x="2929" y="2530"/>
                <a:ext cx="919" cy="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Lori</a:t>
                </a:r>
                <a:br>
                  <a:rPr lang="en-US" sz="1400">
                    <a:latin typeface="Arial" charset="0"/>
                  </a:rPr>
                </a:br>
                <a:r>
                  <a:rPr lang="en-US" sz="1400">
                    <a:latin typeface="Arial" charset="0"/>
                  </a:rPr>
                  <a:t>age 4</a:t>
                </a:r>
              </a:p>
            </p:txBody>
          </p:sp>
          <p:sp>
            <p:nvSpPr>
              <p:cNvPr id="12343" name="Oval 34"/>
              <p:cNvSpPr>
                <a:spLocks noChangeArrowheads="1"/>
              </p:cNvSpPr>
              <p:nvPr/>
            </p:nvSpPr>
            <p:spPr bwMode="auto">
              <a:xfrm>
                <a:off x="2589" y="3054"/>
                <a:ext cx="702" cy="53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4" name="Text Box 35"/>
              <p:cNvSpPr txBox="1">
                <a:spLocks noChangeArrowheads="1"/>
              </p:cNvSpPr>
              <p:nvPr/>
            </p:nvSpPr>
            <p:spPr bwMode="auto">
              <a:xfrm>
                <a:off x="2469" y="3134"/>
                <a:ext cx="919" cy="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Lexi</a:t>
                </a:r>
                <a:br>
                  <a:rPr lang="en-US" sz="1400">
                    <a:latin typeface="Arial" charset="0"/>
                  </a:rPr>
                </a:br>
                <a:r>
                  <a:rPr lang="en-US" sz="1400">
                    <a:latin typeface="Arial" charset="0"/>
                  </a:rPr>
                  <a:t>age 2</a:t>
                </a:r>
              </a:p>
            </p:txBody>
          </p:sp>
          <p:sp>
            <p:nvSpPr>
              <p:cNvPr id="12345" name="Line 36"/>
              <p:cNvSpPr>
                <a:spLocks noChangeShapeType="1"/>
              </p:cNvSpPr>
              <p:nvPr/>
            </p:nvSpPr>
            <p:spPr bwMode="auto">
              <a:xfrm>
                <a:off x="2952" y="2087"/>
                <a:ext cx="0" cy="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6" name="Line 37"/>
              <p:cNvSpPr>
                <a:spLocks noChangeShapeType="1"/>
              </p:cNvSpPr>
              <p:nvPr/>
            </p:nvSpPr>
            <p:spPr bwMode="auto">
              <a:xfrm flipH="1">
                <a:off x="2542" y="2039"/>
                <a:ext cx="217" cy="4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7" name="Line 38"/>
              <p:cNvSpPr>
                <a:spLocks noChangeShapeType="1"/>
              </p:cNvSpPr>
              <p:nvPr/>
            </p:nvSpPr>
            <p:spPr bwMode="auto">
              <a:xfrm>
                <a:off x="3123" y="2039"/>
                <a:ext cx="217" cy="4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8" name="Oval 39"/>
              <p:cNvSpPr>
                <a:spLocks noChangeArrowheads="1"/>
              </p:cNvSpPr>
              <p:nvPr/>
            </p:nvSpPr>
            <p:spPr bwMode="auto">
              <a:xfrm>
                <a:off x="4017" y="2450"/>
                <a:ext cx="702" cy="53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9" name="Text Box 40"/>
              <p:cNvSpPr txBox="1">
                <a:spLocks noChangeArrowheads="1"/>
              </p:cNvSpPr>
              <p:nvPr/>
            </p:nvSpPr>
            <p:spPr bwMode="auto">
              <a:xfrm>
                <a:off x="3897" y="2530"/>
                <a:ext cx="919" cy="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Karen</a:t>
                </a:r>
                <a:br>
                  <a:rPr lang="en-US" sz="1400">
                    <a:latin typeface="Arial" charset="0"/>
                  </a:rPr>
                </a:br>
                <a:r>
                  <a:rPr lang="en-US" sz="1400">
                    <a:latin typeface="Arial" charset="0"/>
                  </a:rPr>
                  <a:t>age 14</a:t>
                </a:r>
              </a:p>
            </p:txBody>
          </p:sp>
          <p:sp>
            <p:nvSpPr>
              <p:cNvPr id="12350" name="Oval 41"/>
              <p:cNvSpPr>
                <a:spLocks noChangeArrowheads="1"/>
              </p:cNvSpPr>
              <p:nvPr/>
            </p:nvSpPr>
            <p:spPr bwMode="auto">
              <a:xfrm>
                <a:off x="3557" y="3054"/>
                <a:ext cx="702" cy="53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1" name="Text Box 42"/>
              <p:cNvSpPr txBox="1">
                <a:spLocks noChangeArrowheads="1"/>
              </p:cNvSpPr>
              <p:nvPr/>
            </p:nvSpPr>
            <p:spPr bwMode="auto">
              <a:xfrm>
                <a:off x="3437" y="3134"/>
                <a:ext cx="919" cy="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Bart</a:t>
                </a:r>
                <a:br>
                  <a:rPr lang="en-US" sz="1400">
                    <a:latin typeface="Arial" charset="0"/>
                  </a:rPr>
                </a:br>
                <a:r>
                  <a:rPr lang="en-US" sz="1400">
                    <a:latin typeface="Arial" charset="0"/>
                  </a:rPr>
                  <a:t>age 12</a:t>
                </a:r>
              </a:p>
            </p:txBody>
          </p:sp>
          <p:sp>
            <p:nvSpPr>
              <p:cNvPr id="12352" name="Line 43"/>
              <p:cNvSpPr>
                <a:spLocks noChangeShapeType="1"/>
              </p:cNvSpPr>
              <p:nvPr/>
            </p:nvSpPr>
            <p:spPr bwMode="auto">
              <a:xfrm>
                <a:off x="3920" y="2087"/>
                <a:ext cx="0" cy="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3" name="Line 44"/>
              <p:cNvSpPr>
                <a:spLocks noChangeShapeType="1"/>
              </p:cNvSpPr>
              <p:nvPr/>
            </p:nvSpPr>
            <p:spPr bwMode="auto">
              <a:xfrm>
                <a:off x="4091" y="2039"/>
                <a:ext cx="217" cy="4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4" name="Oval 45"/>
              <p:cNvSpPr>
                <a:spLocks noChangeArrowheads="1"/>
              </p:cNvSpPr>
              <p:nvPr/>
            </p:nvSpPr>
            <p:spPr bwMode="auto">
              <a:xfrm>
                <a:off x="4985" y="2450"/>
                <a:ext cx="702" cy="53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5" name="Text Box 46"/>
              <p:cNvSpPr txBox="1">
                <a:spLocks noChangeArrowheads="1"/>
              </p:cNvSpPr>
              <p:nvPr/>
            </p:nvSpPr>
            <p:spPr bwMode="auto">
              <a:xfrm>
                <a:off x="4864" y="2530"/>
                <a:ext cx="920" cy="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Mike</a:t>
                </a:r>
                <a:br>
                  <a:rPr lang="en-US" sz="1400">
                    <a:latin typeface="Arial" charset="0"/>
                  </a:rPr>
                </a:br>
                <a:r>
                  <a:rPr lang="en-US" sz="1400">
                    <a:latin typeface="Arial" charset="0"/>
                  </a:rPr>
                  <a:t>age 6</a:t>
                </a:r>
              </a:p>
            </p:txBody>
          </p:sp>
          <p:sp>
            <p:nvSpPr>
              <p:cNvPr id="12356" name="Oval 47"/>
              <p:cNvSpPr>
                <a:spLocks noChangeArrowheads="1"/>
              </p:cNvSpPr>
              <p:nvPr/>
            </p:nvSpPr>
            <p:spPr bwMode="auto">
              <a:xfrm>
                <a:off x="4525" y="3054"/>
                <a:ext cx="702" cy="53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7" name="Text Box 48"/>
              <p:cNvSpPr txBox="1">
                <a:spLocks noChangeArrowheads="1"/>
              </p:cNvSpPr>
              <p:nvPr/>
            </p:nvSpPr>
            <p:spPr bwMode="auto">
              <a:xfrm>
                <a:off x="4405" y="3134"/>
                <a:ext cx="919" cy="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Ben</a:t>
                </a:r>
                <a:br>
                  <a:rPr lang="en-US" sz="1400">
                    <a:latin typeface="Arial" charset="0"/>
                  </a:rPr>
                </a:br>
                <a:r>
                  <a:rPr lang="en-US" sz="1400">
                    <a:latin typeface="Arial" charset="0"/>
                  </a:rPr>
                  <a:t>age 2</a:t>
                </a:r>
              </a:p>
            </p:txBody>
          </p:sp>
          <p:sp>
            <p:nvSpPr>
              <p:cNvPr id="12358" name="Line 49"/>
              <p:cNvSpPr>
                <a:spLocks noChangeShapeType="1"/>
              </p:cNvSpPr>
              <p:nvPr/>
            </p:nvSpPr>
            <p:spPr bwMode="auto">
              <a:xfrm>
                <a:off x="4888" y="2087"/>
                <a:ext cx="0" cy="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9" name="Line 50"/>
              <p:cNvSpPr>
                <a:spLocks noChangeShapeType="1"/>
              </p:cNvSpPr>
              <p:nvPr/>
            </p:nvSpPr>
            <p:spPr bwMode="auto">
              <a:xfrm>
                <a:off x="5059" y="2039"/>
                <a:ext cx="217" cy="4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296" name="Group 86"/>
            <p:cNvGrpSpPr>
              <a:grpSpLocks/>
            </p:cNvGrpSpPr>
            <p:nvPr/>
          </p:nvGrpSpPr>
          <p:grpSpPr bwMode="auto">
            <a:xfrm>
              <a:off x="909" y="1200"/>
              <a:ext cx="4353" cy="2055"/>
              <a:chOff x="909" y="1200"/>
              <a:chExt cx="4353" cy="2055"/>
            </a:xfrm>
          </p:grpSpPr>
          <p:sp>
            <p:nvSpPr>
              <p:cNvPr id="12297" name="Text Box 69"/>
              <p:cNvSpPr txBox="1">
                <a:spLocks noChangeArrowheads="1"/>
              </p:cNvSpPr>
              <p:nvPr/>
            </p:nvSpPr>
            <p:spPr bwMode="auto">
              <a:xfrm>
                <a:off x="2256" y="1200"/>
                <a:ext cx="281" cy="2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1</a:t>
                </a:r>
              </a:p>
            </p:txBody>
          </p:sp>
          <p:sp>
            <p:nvSpPr>
              <p:cNvPr id="12298" name="Text Box 70"/>
              <p:cNvSpPr txBox="1">
                <a:spLocks noChangeArrowheads="1"/>
              </p:cNvSpPr>
              <p:nvPr/>
            </p:nvSpPr>
            <p:spPr bwMode="auto">
              <a:xfrm>
                <a:off x="1296" y="1680"/>
                <a:ext cx="282" cy="2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2</a:t>
                </a:r>
              </a:p>
            </p:txBody>
          </p:sp>
          <p:sp>
            <p:nvSpPr>
              <p:cNvPr id="12299" name="Text Box 71"/>
              <p:cNvSpPr txBox="1">
                <a:spLocks noChangeArrowheads="1"/>
              </p:cNvSpPr>
              <p:nvPr/>
            </p:nvSpPr>
            <p:spPr bwMode="auto">
              <a:xfrm>
                <a:off x="909" y="2375"/>
                <a:ext cx="28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3</a:t>
                </a:r>
              </a:p>
            </p:txBody>
          </p:sp>
          <p:sp>
            <p:nvSpPr>
              <p:cNvPr id="12300" name="Text Box 72"/>
              <p:cNvSpPr txBox="1">
                <a:spLocks noChangeArrowheads="1"/>
              </p:cNvSpPr>
              <p:nvPr/>
            </p:nvSpPr>
            <p:spPr bwMode="auto">
              <a:xfrm>
                <a:off x="2237" y="1710"/>
                <a:ext cx="28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5</a:t>
                </a:r>
              </a:p>
            </p:txBody>
          </p:sp>
          <p:sp>
            <p:nvSpPr>
              <p:cNvPr id="12301" name="Text Box 73"/>
              <p:cNvSpPr txBox="1">
                <a:spLocks noChangeArrowheads="1"/>
              </p:cNvSpPr>
              <p:nvPr/>
            </p:nvSpPr>
            <p:spPr bwMode="auto">
              <a:xfrm>
                <a:off x="2016" y="2976"/>
                <a:ext cx="28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6</a:t>
                </a:r>
              </a:p>
            </p:txBody>
          </p:sp>
          <p:sp>
            <p:nvSpPr>
              <p:cNvPr id="12302" name="Text Box 74"/>
              <p:cNvSpPr txBox="1">
                <a:spLocks noChangeArrowheads="1"/>
              </p:cNvSpPr>
              <p:nvPr/>
            </p:nvSpPr>
            <p:spPr bwMode="auto">
              <a:xfrm>
                <a:off x="2811" y="1698"/>
                <a:ext cx="281" cy="2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7</a:t>
                </a:r>
              </a:p>
            </p:txBody>
          </p:sp>
          <p:sp>
            <p:nvSpPr>
              <p:cNvPr id="12303" name="Text Box 75"/>
              <p:cNvSpPr txBox="1">
                <a:spLocks noChangeArrowheads="1"/>
              </p:cNvSpPr>
              <p:nvPr/>
            </p:nvSpPr>
            <p:spPr bwMode="auto">
              <a:xfrm>
                <a:off x="2554" y="2375"/>
                <a:ext cx="28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8</a:t>
                </a:r>
              </a:p>
            </p:txBody>
          </p:sp>
          <p:sp>
            <p:nvSpPr>
              <p:cNvPr id="12304" name="Text Box 76"/>
              <p:cNvSpPr txBox="1">
                <a:spLocks noChangeArrowheads="1"/>
              </p:cNvSpPr>
              <p:nvPr/>
            </p:nvSpPr>
            <p:spPr bwMode="auto">
              <a:xfrm>
                <a:off x="2832" y="2976"/>
                <a:ext cx="2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9</a:t>
                </a:r>
              </a:p>
            </p:txBody>
          </p:sp>
          <p:sp>
            <p:nvSpPr>
              <p:cNvPr id="12305" name="Text Box 77"/>
              <p:cNvSpPr txBox="1">
                <a:spLocks noChangeArrowheads="1"/>
              </p:cNvSpPr>
              <p:nvPr/>
            </p:nvSpPr>
            <p:spPr bwMode="auto">
              <a:xfrm>
                <a:off x="3216" y="2400"/>
                <a:ext cx="3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10</a:t>
                </a:r>
              </a:p>
            </p:txBody>
          </p:sp>
          <p:sp>
            <p:nvSpPr>
              <p:cNvPr id="12306" name="Text Box 78"/>
              <p:cNvSpPr txBox="1">
                <a:spLocks noChangeArrowheads="1"/>
              </p:cNvSpPr>
              <p:nvPr/>
            </p:nvSpPr>
            <p:spPr bwMode="auto">
              <a:xfrm>
                <a:off x="3264" y="1824"/>
                <a:ext cx="36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11</a:t>
                </a:r>
              </a:p>
            </p:txBody>
          </p:sp>
          <p:sp>
            <p:nvSpPr>
              <p:cNvPr id="12307" name="Text Box 79"/>
              <p:cNvSpPr txBox="1">
                <a:spLocks noChangeArrowheads="1"/>
              </p:cNvSpPr>
              <p:nvPr/>
            </p:nvSpPr>
            <p:spPr bwMode="auto">
              <a:xfrm>
                <a:off x="3456" y="3024"/>
                <a:ext cx="39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12</a:t>
                </a:r>
              </a:p>
            </p:txBody>
          </p:sp>
          <p:sp>
            <p:nvSpPr>
              <p:cNvPr id="12308" name="Text Box 80"/>
              <p:cNvSpPr txBox="1">
                <a:spLocks noChangeArrowheads="1"/>
              </p:cNvSpPr>
              <p:nvPr/>
            </p:nvSpPr>
            <p:spPr bwMode="auto">
              <a:xfrm>
                <a:off x="4032" y="2400"/>
                <a:ext cx="39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13</a:t>
                </a:r>
              </a:p>
            </p:txBody>
          </p:sp>
          <p:sp>
            <p:nvSpPr>
              <p:cNvPr id="12309" name="Text Box 81"/>
              <p:cNvSpPr txBox="1">
                <a:spLocks noChangeArrowheads="1"/>
              </p:cNvSpPr>
              <p:nvPr/>
            </p:nvSpPr>
            <p:spPr bwMode="auto">
              <a:xfrm>
                <a:off x="4272" y="1680"/>
                <a:ext cx="36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14</a:t>
                </a:r>
              </a:p>
            </p:txBody>
          </p:sp>
          <p:sp>
            <p:nvSpPr>
              <p:cNvPr id="12310" name="Text Box 82"/>
              <p:cNvSpPr txBox="1">
                <a:spLocks noChangeArrowheads="1"/>
              </p:cNvSpPr>
              <p:nvPr/>
            </p:nvSpPr>
            <p:spPr bwMode="auto">
              <a:xfrm>
                <a:off x="4320" y="3024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15</a:t>
                </a:r>
              </a:p>
            </p:txBody>
          </p:sp>
          <p:sp>
            <p:nvSpPr>
              <p:cNvPr id="12311" name="Text Box 83"/>
              <p:cNvSpPr txBox="1">
                <a:spLocks noChangeArrowheads="1"/>
              </p:cNvSpPr>
              <p:nvPr/>
            </p:nvSpPr>
            <p:spPr bwMode="auto">
              <a:xfrm>
                <a:off x="4896" y="2400"/>
                <a:ext cx="36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16</a:t>
                </a:r>
              </a:p>
            </p:txBody>
          </p:sp>
          <p:sp>
            <p:nvSpPr>
              <p:cNvPr id="12312" name="Text Box 84"/>
              <p:cNvSpPr txBox="1">
                <a:spLocks noChangeArrowheads="1"/>
              </p:cNvSpPr>
              <p:nvPr/>
            </p:nvSpPr>
            <p:spPr bwMode="auto">
              <a:xfrm>
                <a:off x="1488" y="2400"/>
                <a:ext cx="28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4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BD9B28B9-D56F-4C3E-BC63-6BD503AE377F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58813"/>
          </a:xfrm>
        </p:spPr>
        <p:txBody>
          <a:bodyPr/>
          <a:lstStyle/>
          <a:p>
            <a:pPr eaLnBrk="1" hangingPunct="1"/>
            <a:r>
              <a:rPr lang="en-US" smtClean="0"/>
              <a:t>Preorder Traversal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077200" cy="4175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 name for this systematic way of traversing a tree is  </a:t>
            </a:r>
            <a:r>
              <a:rPr lang="en-US" i="1" smtClean="0">
                <a:solidFill>
                  <a:schemeClr val="tx2"/>
                </a:solidFill>
              </a:rPr>
              <a:t>preorder traversal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4C2A6797-503C-4851-91E6-21F2D20755EB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Preorder Traversal Algorithm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8229600" cy="4267200"/>
          </a:xfrm>
        </p:spPr>
        <p:txBody>
          <a:bodyPr/>
          <a:lstStyle/>
          <a:p>
            <a:pPr marL="609600" indent="-609600" eaLnBrk="1" hangingPunct="1"/>
            <a:r>
              <a:rPr lang="en-US" smtClean="0"/>
              <a:t>A preorder traversal of a binary tree consists of the following three steps: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800" smtClean="0"/>
              <a:t>Visit the root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800" smtClean="0"/>
              <a:t>Traverse the left subtree if it exists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800" smtClean="0"/>
              <a:t>Traverse the right subtree if it exists</a:t>
            </a:r>
          </a:p>
          <a:p>
            <a:pPr marL="609600" indent="-609600" eaLnBrk="1" hangingPunct="1"/>
            <a:r>
              <a:rPr lang="en-US" smtClean="0"/>
              <a:t>The term “traverse” in steps 2 and 3 implies that we apply all three steps to the subtree beginning with step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39A941E5-61A1-4103-8EAC-97DA44B51664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Inorder Traversal Algorithm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7772400" cy="3810000"/>
          </a:xfrm>
        </p:spPr>
        <p:txBody>
          <a:bodyPr/>
          <a:lstStyle/>
          <a:p>
            <a:pPr marL="609600" indent="-609600" eaLnBrk="1" hangingPunct="1"/>
            <a:r>
              <a:rPr lang="en-US" smtClean="0"/>
              <a:t>An inorder traversal of a binary tree has the following three steps: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800" smtClean="0"/>
              <a:t>Traverse the left subtree if it exists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800" smtClean="0"/>
              <a:t>Visit the root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800" smtClean="0"/>
              <a:t>Traverse the right subtree if it exists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C5B045C3-3E8B-4E00-ADF9-A5305A560D62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Postorder Traversal Algorithm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3505200"/>
          </a:xfrm>
        </p:spPr>
        <p:txBody>
          <a:bodyPr/>
          <a:lstStyle/>
          <a:p>
            <a:pPr marL="609600" indent="-609600" eaLnBrk="1" hangingPunct="1"/>
            <a:r>
              <a:rPr lang="en-US" smtClean="0"/>
              <a:t>A postorder traversal of a binary tree has the following three steps: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800" smtClean="0"/>
              <a:t>Traverse the left subtree if it exists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800" smtClean="0"/>
              <a:t>Traverse the right subtree if it exists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800" smtClean="0"/>
              <a:t>Visit the root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195B3CEC-D85D-4D85-90B1-C0817E70D403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Example: Preorder Traversal</a:t>
            </a:r>
          </a:p>
        </p:txBody>
      </p:sp>
      <p:grpSp>
        <p:nvGrpSpPr>
          <p:cNvPr id="17414" name="Group 3"/>
          <p:cNvGrpSpPr>
            <a:grpSpLocks/>
          </p:cNvGrpSpPr>
          <p:nvPr/>
        </p:nvGrpSpPr>
        <p:grpSpPr bwMode="auto">
          <a:xfrm>
            <a:off x="539750" y="1700213"/>
            <a:ext cx="7988300" cy="2995612"/>
            <a:chOff x="340" y="1023"/>
            <a:chExt cx="5032" cy="1887"/>
          </a:xfrm>
        </p:grpSpPr>
        <p:sp>
          <p:nvSpPr>
            <p:cNvPr id="17416" name="Line 4"/>
            <p:cNvSpPr>
              <a:spLocks noChangeShapeType="1"/>
            </p:cNvSpPr>
            <p:nvPr/>
          </p:nvSpPr>
          <p:spPr bwMode="auto">
            <a:xfrm flipH="1">
              <a:off x="2154" y="1168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7" name="Line 5"/>
            <p:cNvSpPr>
              <a:spLocks noChangeShapeType="1"/>
            </p:cNvSpPr>
            <p:nvPr/>
          </p:nvSpPr>
          <p:spPr bwMode="auto">
            <a:xfrm>
              <a:off x="2855" y="1168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8" name="Line 6"/>
            <p:cNvSpPr>
              <a:spLocks noChangeShapeType="1"/>
            </p:cNvSpPr>
            <p:nvPr/>
          </p:nvSpPr>
          <p:spPr bwMode="auto">
            <a:xfrm flipH="1">
              <a:off x="1429" y="1700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9" name="Line 7"/>
            <p:cNvSpPr>
              <a:spLocks noChangeShapeType="1"/>
            </p:cNvSpPr>
            <p:nvPr/>
          </p:nvSpPr>
          <p:spPr bwMode="auto">
            <a:xfrm>
              <a:off x="2130" y="1700"/>
              <a:ext cx="315" cy="4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0" name="Line 8"/>
            <p:cNvSpPr>
              <a:spLocks noChangeShapeType="1"/>
            </p:cNvSpPr>
            <p:nvPr/>
          </p:nvSpPr>
          <p:spPr bwMode="auto">
            <a:xfrm flipH="1">
              <a:off x="703" y="2233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1" name="Line 9"/>
            <p:cNvSpPr>
              <a:spLocks noChangeShapeType="1"/>
            </p:cNvSpPr>
            <p:nvPr/>
          </p:nvSpPr>
          <p:spPr bwMode="auto">
            <a:xfrm flipH="1">
              <a:off x="1767" y="2233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2" name="Line 10"/>
            <p:cNvSpPr>
              <a:spLocks noChangeShapeType="1"/>
            </p:cNvSpPr>
            <p:nvPr/>
          </p:nvSpPr>
          <p:spPr bwMode="auto">
            <a:xfrm>
              <a:off x="2468" y="2233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3" name="Line 11"/>
            <p:cNvSpPr>
              <a:spLocks noChangeShapeType="1"/>
            </p:cNvSpPr>
            <p:nvPr/>
          </p:nvSpPr>
          <p:spPr bwMode="auto">
            <a:xfrm flipH="1">
              <a:off x="2904" y="1700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4" name="Line 12"/>
            <p:cNvSpPr>
              <a:spLocks noChangeShapeType="1"/>
            </p:cNvSpPr>
            <p:nvPr/>
          </p:nvSpPr>
          <p:spPr bwMode="auto">
            <a:xfrm>
              <a:off x="3605" y="1700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5" name="Line 13"/>
            <p:cNvSpPr>
              <a:spLocks noChangeShapeType="1"/>
            </p:cNvSpPr>
            <p:nvPr/>
          </p:nvSpPr>
          <p:spPr bwMode="auto">
            <a:xfrm>
              <a:off x="2880" y="2233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6" name="Line 14"/>
            <p:cNvSpPr>
              <a:spLocks noChangeShapeType="1"/>
            </p:cNvSpPr>
            <p:nvPr/>
          </p:nvSpPr>
          <p:spPr bwMode="auto">
            <a:xfrm>
              <a:off x="4331" y="2233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7" name="Oval 15"/>
            <p:cNvSpPr>
              <a:spLocks noChangeArrowheads="1"/>
            </p:cNvSpPr>
            <p:nvPr/>
          </p:nvSpPr>
          <p:spPr bwMode="auto">
            <a:xfrm>
              <a:off x="630" y="2740"/>
              <a:ext cx="73" cy="73"/>
            </a:xfrm>
            <a:prstGeom prst="ellipse">
              <a:avLst/>
            </a:prstGeom>
            <a:solidFill>
              <a:schemeClr val="folHlink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8" name="Oval 16"/>
            <p:cNvSpPr>
              <a:spLocks noChangeArrowheads="1"/>
            </p:cNvSpPr>
            <p:nvPr/>
          </p:nvSpPr>
          <p:spPr bwMode="auto">
            <a:xfrm>
              <a:off x="1694" y="2741"/>
              <a:ext cx="73" cy="73"/>
            </a:xfrm>
            <a:prstGeom prst="ellipse">
              <a:avLst/>
            </a:prstGeom>
            <a:solidFill>
              <a:schemeClr val="folHlink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9" name="Oval 17"/>
            <p:cNvSpPr>
              <a:spLocks noChangeArrowheads="1"/>
            </p:cNvSpPr>
            <p:nvPr/>
          </p:nvSpPr>
          <p:spPr bwMode="auto">
            <a:xfrm>
              <a:off x="3170" y="2741"/>
              <a:ext cx="73" cy="73"/>
            </a:xfrm>
            <a:prstGeom prst="ellipse">
              <a:avLst/>
            </a:prstGeom>
            <a:solidFill>
              <a:schemeClr val="folHlink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0" name="Oval 18"/>
            <p:cNvSpPr>
              <a:spLocks noChangeArrowheads="1"/>
            </p:cNvSpPr>
            <p:nvPr/>
          </p:nvSpPr>
          <p:spPr bwMode="auto">
            <a:xfrm>
              <a:off x="3581" y="2740"/>
              <a:ext cx="73" cy="73"/>
            </a:xfrm>
            <a:prstGeom prst="ellipse">
              <a:avLst/>
            </a:prstGeom>
            <a:solidFill>
              <a:schemeClr val="folHlink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1" name="Oval 19"/>
            <p:cNvSpPr>
              <a:spLocks noChangeArrowheads="1"/>
            </p:cNvSpPr>
            <p:nvPr/>
          </p:nvSpPr>
          <p:spPr bwMode="auto">
            <a:xfrm>
              <a:off x="5033" y="2741"/>
              <a:ext cx="73" cy="73"/>
            </a:xfrm>
            <a:prstGeom prst="ellipse">
              <a:avLst/>
            </a:prstGeom>
            <a:solidFill>
              <a:schemeClr val="folHlink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2" name="Text Box 20"/>
            <p:cNvSpPr txBox="1">
              <a:spLocks noChangeArrowheads="1"/>
            </p:cNvSpPr>
            <p:nvPr/>
          </p:nvSpPr>
          <p:spPr bwMode="auto">
            <a:xfrm>
              <a:off x="2493" y="1023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A</a:t>
              </a:r>
            </a:p>
          </p:txBody>
        </p:sp>
        <p:sp>
          <p:nvSpPr>
            <p:cNvPr id="17433" name="Text Box 21"/>
            <p:cNvSpPr txBox="1">
              <a:spLocks noChangeArrowheads="1"/>
            </p:cNvSpPr>
            <p:nvPr/>
          </p:nvSpPr>
          <p:spPr bwMode="auto">
            <a:xfrm>
              <a:off x="1767" y="1555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B</a:t>
              </a:r>
            </a:p>
          </p:txBody>
        </p:sp>
        <p:sp>
          <p:nvSpPr>
            <p:cNvPr id="17434" name="Text Box 22"/>
            <p:cNvSpPr txBox="1">
              <a:spLocks noChangeArrowheads="1"/>
            </p:cNvSpPr>
            <p:nvPr/>
          </p:nvSpPr>
          <p:spPr bwMode="auto">
            <a:xfrm>
              <a:off x="1066" y="2074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C</a:t>
              </a:r>
            </a:p>
          </p:txBody>
        </p:sp>
        <p:sp>
          <p:nvSpPr>
            <p:cNvPr id="17435" name="Text Box 23"/>
            <p:cNvSpPr txBox="1">
              <a:spLocks noChangeArrowheads="1"/>
            </p:cNvSpPr>
            <p:nvPr/>
          </p:nvSpPr>
          <p:spPr bwMode="auto">
            <a:xfrm>
              <a:off x="340" y="2679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D</a:t>
              </a:r>
            </a:p>
          </p:txBody>
        </p:sp>
        <p:sp>
          <p:nvSpPr>
            <p:cNvPr id="17436" name="Text Box 24"/>
            <p:cNvSpPr txBox="1">
              <a:spLocks noChangeArrowheads="1"/>
            </p:cNvSpPr>
            <p:nvPr/>
          </p:nvSpPr>
          <p:spPr bwMode="auto">
            <a:xfrm>
              <a:off x="1404" y="2679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F</a:t>
              </a:r>
            </a:p>
          </p:txBody>
        </p:sp>
        <p:sp>
          <p:nvSpPr>
            <p:cNvPr id="17437" name="Text Box 25"/>
            <p:cNvSpPr txBox="1">
              <a:spLocks noChangeArrowheads="1"/>
            </p:cNvSpPr>
            <p:nvPr/>
          </p:nvSpPr>
          <p:spPr bwMode="auto">
            <a:xfrm>
              <a:off x="3558" y="2679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J</a:t>
              </a:r>
            </a:p>
          </p:txBody>
        </p:sp>
        <p:sp>
          <p:nvSpPr>
            <p:cNvPr id="17438" name="Text Box 26"/>
            <p:cNvSpPr txBox="1">
              <a:spLocks noChangeArrowheads="1"/>
            </p:cNvSpPr>
            <p:nvPr/>
          </p:nvSpPr>
          <p:spPr bwMode="auto">
            <a:xfrm>
              <a:off x="5009" y="2679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L</a:t>
              </a:r>
            </a:p>
          </p:txBody>
        </p:sp>
        <p:sp>
          <p:nvSpPr>
            <p:cNvPr id="17439" name="Text Box 27"/>
            <p:cNvSpPr txBox="1">
              <a:spLocks noChangeArrowheads="1"/>
            </p:cNvSpPr>
            <p:nvPr/>
          </p:nvSpPr>
          <p:spPr bwMode="auto">
            <a:xfrm>
              <a:off x="3146" y="2679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G</a:t>
              </a:r>
            </a:p>
          </p:txBody>
        </p:sp>
        <p:sp>
          <p:nvSpPr>
            <p:cNvPr id="17440" name="Text Box 28"/>
            <p:cNvSpPr txBox="1">
              <a:spLocks noChangeArrowheads="1"/>
            </p:cNvSpPr>
            <p:nvPr/>
          </p:nvSpPr>
          <p:spPr bwMode="auto">
            <a:xfrm>
              <a:off x="2905" y="2112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I</a:t>
              </a:r>
            </a:p>
          </p:txBody>
        </p:sp>
        <p:sp>
          <p:nvSpPr>
            <p:cNvPr id="17441" name="Text Box 29"/>
            <p:cNvSpPr txBox="1">
              <a:spLocks noChangeArrowheads="1"/>
            </p:cNvSpPr>
            <p:nvPr/>
          </p:nvSpPr>
          <p:spPr bwMode="auto">
            <a:xfrm>
              <a:off x="4356" y="2112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K</a:t>
              </a:r>
            </a:p>
          </p:txBody>
        </p:sp>
        <p:sp>
          <p:nvSpPr>
            <p:cNvPr id="17442" name="Text Box 30"/>
            <p:cNvSpPr txBox="1">
              <a:spLocks noChangeArrowheads="1"/>
            </p:cNvSpPr>
            <p:nvPr/>
          </p:nvSpPr>
          <p:spPr bwMode="auto">
            <a:xfrm>
              <a:off x="2106" y="2098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E</a:t>
              </a:r>
            </a:p>
          </p:txBody>
        </p:sp>
        <p:sp>
          <p:nvSpPr>
            <p:cNvPr id="17443" name="Text Box 31"/>
            <p:cNvSpPr txBox="1">
              <a:spLocks noChangeArrowheads="1"/>
            </p:cNvSpPr>
            <p:nvPr/>
          </p:nvSpPr>
          <p:spPr bwMode="auto">
            <a:xfrm>
              <a:off x="3582" y="1531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H</a:t>
              </a:r>
            </a:p>
          </p:txBody>
        </p:sp>
      </p:grpSp>
      <p:sp>
        <p:nvSpPr>
          <p:cNvPr id="17415" name="Text Box 32"/>
          <p:cNvSpPr txBox="1">
            <a:spLocks noChangeArrowheads="1"/>
          </p:cNvSpPr>
          <p:nvPr/>
        </p:nvSpPr>
        <p:spPr bwMode="auto">
          <a:xfrm>
            <a:off x="1422400" y="5310188"/>
            <a:ext cx="637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Resulting string:  A B C D E F G H I J K 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30981EE8-B265-4044-824B-BB1C5727C935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Example: Inorder Traversal</a:t>
            </a:r>
          </a:p>
        </p:txBody>
      </p:sp>
      <p:grpSp>
        <p:nvGrpSpPr>
          <p:cNvPr id="18438" name="Group 3"/>
          <p:cNvGrpSpPr>
            <a:grpSpLocks/>
          </p:cNvGrpSpPr>
          <p:nvPr/>
        </p:nvGrpSpPr>
        <p:grpSpPr bwMode="auto">
          <a:xfrm>
            <a:off x="539750" y="1700213"/>
            <a:ext cx="7988300" cy="2995612"/>
            <a:chOff x="340" y="1023"/>
            <a:chExt cx="5032" cy="1887"/>
          </a:xfrm>
        </p:grpSpPr>
        <p:sp>
          <p:nvSpPr>
            <p:cNvPr id="18440" name="Line 4"/>
            <p:cNvSpPr>
              <a:spLocks noChangeShapeType="1"/>
            </p:cNvSpPr>
            <p:nvPr/>
          </p:nvSpPr>
          <p:spPr bwMode="auto">
            <a:xfrm flipH="1">
              <a:off x="2154" y="1168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1" name="Line 5"/>
            <p:cNvSpPr>
              <a:spLocks noChangeShapeType="1"/>
            </p:cNvSpPr>
            <p:nvPr/>
          </p:nvSpPr>
          <p:spPr bwMode="auto">
            <a:xfrm>
              <a:off x="2855" y="1168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2" name="Line 6"/>
            <p:cNvSpPr>
              <a:spLocks noChangeShapeType="1"/>
            </p:cNvSpPr>
            <p:nvPr/>
          </p:nvSpPr>
          <p:spPr bwMode="auto">
            <a:xfrm flipH="1">
              <a:off x="1429" y="1700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3" name="Line 7"/>
            <p:cNvSpPr>
              <a:spLocks noChangeShapeType="1"/>
            </p:cNvSpPr>
            <p:nvPr/>
          </p:nvSpPr>
          <p:spPr bwMode="auto">
            <a:xfrm>
              <a:off x="2130" y="1700"/>
              <a:ext cx="315" cy="4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Line 8"/>
            <p:cNvSpPr>
              <a:spLocks noChangeShapeType="1"/>
            </p:cNvSpPr>
            <p:nvPr/>
          </p:nvSpPr>
          <p:spPr bwMode="auto">
            <a:xfrm flipH="1">
              <a:off x="703" y="2233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5" name="Line 9"/>
            <p:cNvSpPr>
              <a:spLocks noChangeShapeType="1"/>
            </p:cNvSpPr>
            <p:nvPr/>
          </p:nvSpPr>
          <p:spPr bwMode="auto">
            <a:xfrm flipH="1">
              <a:off x="1767" y="2233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6" name="Line 10"/>
            <p:cNvSpPr>
              <a:spLocks noChangeShapeType="1"/>
            </p:cNvSpPr>
            <p:nvPr/>
          </p:nvSpPr>
          <p:spPr bwMode="auto">
            <a:xfrm>
              <a:off x="2468" y="2233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7" name="Line 11"/>
            <p:cNvSpPr>
              <a:spLocks noChangeShapeType="1"/>
            </p:cNvSpPr>
            <p:nvPr/>
          </p:nvSpPr>
          <p:spPr bwMode="auto">
            <a:xfrm flipH="1">
              <a:off x="2904" y="1700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8" name="Line 12"/>
            <p:cNvSpPr>
              <a:spLocks noChangeShapeType="1"/>
            </p:cNvSpPr>
            <p:nvPr/>
          </p:nvSpPr>
          <p:spPr bwMode="auto">
            <a:xfrm>
              <a:off x="3605" y="1700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9" name="Line 13"/>
            <p:cNvSpPr>
              <a:spLocks noChangeShapeType="1"/>
            </p:cNvSpPr>
            <p:nvPr/>
          </p:nvSpPr>
          <p:spPr bwMode="auto">
            <a:xfrm>
              <a:off x="2880" y="2233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0" name="Line 14"/>
            <p:cNvSpPr>
              <a:spLocks noChangeShapeType="1"/>
            </p:cNvSpPr>
            <p:nvPr/>
          </p:nvSpPr>
          <p:spPr bwMode="auto">
            <a:xfrm>
              <a:off x="4331" y="2233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1" name="Oval 15"/>
            <p:cNvSpPr>
              <a:spLocks noChangeArrowheads="1"/>
            </p:cNvSpPr>
            <p:nvPr/>
          </p:nvSpPr>
          <p:spPr bwMode="auto">
            <a:xfrm>
              <a:off x="630" y="2740"/>
              <a:ext cx="73" cy="73"/>
            </a:xfrm>
            <a:prstGeom prst="ellipse">
              <a:avLst/>
            </a:prstGeom>
            <a:solidFill>
              <a:schemeClr val="folHlink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2" name="Oval 16"/>
            <p:cNvSpPr>
              <a:spLocks noChangeArrowheads="1"/>
            </p:cNvSpPr>
            <p:nvPr/>
          </p:nvSpPr>
          <p:spPr bwMode="auto">
            <a:xfrm>
              <a:off x="1694" y="2741"/>
              <a:ext cx="73" cy="73"/>
            </a:xfrm>
            <a:prstGeom prst="ellipse">
              <a:avLst/>
            </a:prstGeom>
            <a:solidFill>
              <a:schemeClr val="folHlink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3" name="Oval 17"/>
            <p:cNvSpPr>
              <a:spLocks noChangeArrowheads="1"/>
            </p:cNvSpPr>
            <p:nvPr/>
          </p:nvSpPr>
          <p:spPr bwMode="auto">
            <a:xfrm>
              <a:off x="3170" y="2741"/>
              <a:ext cx="73" cy="73"/>
            </a:xfrm>
            <a:prstGeom prst="ellipse">
              <a:avLst/>
            </a:prstGeom>
            <a:solidFill>
              <a:schemeClr val="folHlink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Oval 18"/>
            <p:cNvSpPr>
              <a:spLocks noChangeArrowheads="1"/>
            </p:cNvSpPr>
            <p:nvPr/>
          </p:nvSpPr>
          <p:spPr bwMode="auto">
            <a:xfrm>
              <a:off x="3581" y="2740"/>
              <a:ext cx="73" cy="73"/>
            </a:xfrm>
            <a:prstGeom prst="ellipse">
              <a:avLst/>
            </a:prstGeom>
            <a:solidFill>
              <a:schemeClr val="folHlink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5" name="Oval 19"/>
            <p:cNvSpPr>
              <a:spLocks noChangeArrowheads="1"/>
            </p:cNvSpPr>
            <p:nvPr/>
          </p:nvSpPr>
          <p:spPr bwMode="auto">
            <a:xfrm>
              <a:off x="5033" y="2741"/>
              <a:ext cx="73" cy="73"/>
            </a:xfrm>
            <a:prstGeom prst="ellipse">
              <a:avLst/>
            </a:prstGeom>
            <a:solidFill>
              <a:schemeClr val="folHlink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6" name="Text Box 20"/>
            <p:cNvSpPr txBox="1">
              <a:spLocks noChangeArrowheads="1"/>
            </p:cNvSpPr>
            <p:nvPr/>
          </p:nvSpPr>
          <p:spPr bwMode="auto">
            <a:xfrm>
              <a:off x="2493" y="1023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A</a:t>
              </a:r>
            </a:p>
          </p:txBody>
        </p:sp>
        <p:sp>
          <p:nvSpPr>
            <p:cNvPr id="18457" name="Text Box 21"/>
            <p:cNvSpPr txBox="1">
              <a:spLocks noChangeArrowheads="1"/>
            </p:cNvSpPr>
            <p:nvPr/>
          </p:nvSpPr>
          <p:spPr bwMode="auto">
            <a:xfrm>
              <a:off x="1767" y="1555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B</a:t>
              </a:r>
            </a:p>
          </p:txBody>
        </p:sp>
        <p:sp>
          <p:nvSpPr>
            <p:cNvPr id="18458" name="Text Box 22"/>
            <p:cNvSpPr txBox="1">
              <a:spLocks noChangeArrowheads="1"/>
            </p:cNvSpPr>
            <p:nvPr/>
          </p:nvSpPr>
          <p:spPr bwMode="auto">
            <a:xfrm>
              <a:off x="1066" y="2074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C</a:t>
              </a:r>
            </a:p>
          </p:txBody>
        </p:sp>
        <p:sp>
          <p:nvSpPr>
            <p:cNvPr id="18459" name="Text Box 23"/>
            <p:cNvSpPr txBox="1">
              <a:spLocks noChangeArrowheads="1"/>
            </p:cNvSpPr>
            <p:nvPr/>
          </p:nvSpPr>
          <p:spPr bwMode="auto">
            <a:xfrm>
              <a:off x="340" y="2679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D</a:t>
              </a:r>
            </a:p>
          </p:txBody>
        </p:sp>
        <p:sp>
          <p:nvSpPr>
            <p:cNvPr id="18460" name="Text Box 24"/>
            <p:cNvSpPr txBox="1">
              <a:spLocks noChangeArrowheads="1"/>
            </p:cNvSpPr>
            <p:nvPr/>
          </p:nvSpPr>
          <p:spPr bwMode="auto">
            <a:xfrm>
              <a:off x="1404" y="2679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F</a:t>
              </a:r>
            </a:p>
          </p:txBody>
        </p:sp>
        <p:sp>
          <p:nvSpPr>
            <p:cNvPr id="18461" name="Text Box 25"/>
            <p:cNvSpPr txBox="1">
              <a:spLocks noChangeArrowheads="1"/>
            </p:cNvSpPr>
            <p:nvPr/>
          </p:nvSpPr>
          <p:spPr bwMode="auto">
            <a:xfrm>
              <a:off x="3558" y="2679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J</a:t>
              </a:r>
            </a:p>
          </p:txBody>
        </p:sp>
        <p:sp>
          <p:nvSpPr>
            <p:cNvPr id="18462" name="Text Box 26"/>
            <p:cNvSpPr txBox="1">
              <a:spLocks noChangeArrowheads="1"/>
            </p:cNvSpPr>
            <p:nvPr/>
          </p:nvSpPr>
          <p:spPr bwMode="auto">
            <a:xfrm>
              <a:off x="5009" y="2679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L</a:t>
              </a:r>
            </a:p>
          </p:txBody>
        </p:sp>
        <p:sp>
          <p:nvSpPr>
            <p:cNvPr id="18463" name="Text Box 27"/>
            <p:cNvSpPr txBox="1">
              <a:spLocks noChangeArrowheads="1"/>
            </p:cNvSpPr>
            <p:nvPr/>
          </p:nvSpPr>
          <p:spPr bwMode="auto">
            <a:xfrm>
              <a:off x="3146" y="2679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G</a:t>
              </a:r>
            </a:p>
          </p:txBody>
        </p:sp>
        <p:sp>
          <p:nvSpPr>
            <p:cNvPr id="18464" name="Text Box 28"/>
            <p:cNvSpPr txBox="1">
              <a:spLocks noChangeArrowheads="1"/>
            </p:cNvSpPr>
            <p:nvPr/>
          </p:nvSpPr>
          <p:spPr bwMode="auto">
            <a:xfrm>
              <a:off x="2905" y="2112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I</a:t>
              </a:r>
            </a:p>
          </p:txBody>
        </p:sp>
        <p:sp>
          <p:nvSpPr>
            <p:cNvPr id="18465" name="Text Box 29"/>
            <p:cNvSpPr txBox="1">
              <a:spLocks noChangeArrowheads="1"/>
            </p:cNvSpPr>
            <p:nvPr/>
          </p:nvSpPr>
          <p:spPr bwMode="auto">
            <a:xfrm>
              <a:off x="4356" y="2112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K</a:t>
              </a:r>
            </a:p>
          </p:txBody>
        </p:sp>
        <p:sp>
          <p:nvSpPr>
            <p:cNvPr id="18466" name="Text Box 30"/>
            <p:cNvSpPr txBox="1">
              <a:spLocks noChangeArrowheads="1"/>
            </p:cNvSpPr>
            <p:nvPr/>
          </p:nvSpPr>
          <p:spPr bwMode="auto">
            <a:xfrm>
              <a:off x="2106" y="2098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E</a:t>
              </a:r>
            </a:p>
          </p:txBody>
        </p:sp>
        <p:sp>
          <p:nvSpPr>
            <p:cNvPr id="18467" name="Text Box 31"/>
            <p:cNvSpPr txBox="1">
              <a:spLocks noChangeArrowheads="1"/>
            </p:cNvSpPr>
            <p:nvPr/>
          </p:nvSpPr>
          <p:spPr bwMode="auto">
            <a:xfrm>
              <a:off x="3582" y="1531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H</a:t>
              </a:r>
            </a:p>
          </p:txBody>
        </p:sp>
      </p:grpSp>
      <p:sp>
        <p:nvSpPr>
          <p:cNvPr id="18439" name="Text Box 32"/>
          <p:cNvSpPr txBox="1">
            <a:spLocks noChangeArrowheads="1"/>
          </p:cNvSpPr>
          <p:nvPr/>
        </p:nvSpPr>
        <p:spPr bwMode="auto">
          <a:xfrm>
            <a:off x="1422400" y="5310188"/>
            <a:ext cx="637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Resulting string: D C B F E G A I J H K 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4BB6D0A4-4648-4F05-BFBA-94EB3CCC8D49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Example: Postorder Traversal</a:t>
            </a:r>
          </a:p>
        </p:txBody>
      </p:sp>
      <p:grpSp>
        <p:nvGrpSpPr>
          <p:cNvPr id="19462" name="Group 3"/>
          <p:cNvGrpSpPr>
            <a:grpSpLocks/>
          </p:cNvGrpSpPr>
          <p:nvPr/>
        </p:nvGrpSpPr>
        <p:grpSpPr bwMode="auto">
          <a:xfrm>
            <a:off x="539750" y="1700213"/>
            <a:ext cx="7988300" cy="2995612"/>
            <a:chOff x="340" y="1023"/>
            <a:chExt cx="5032" cy="1887"/>
          </a:xfrm>
        </p:grpSpPr>
        <p:sp>
          <p:nvSpPr>
            <p:cNvPr id="19464" name="Line 4"/>
            <p:cNvSpPr>
              <a:spLocks noChangeShapeType="1"/>
            </p:cNvSpPr>
            <p:nvPr/>
          </p:nvSpPr>
          <p:spPr bwMode="auto">
            <a:xfrm flipH="1">
              <a:off x="2154" y="1168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5" name="Line 5"/>
            <p:cNvSpPr>
              <a:spLocks noChangeShapeType="1"/>
            </p:cNvSpPr>
            <p:nvPr/>
          </p:nvSpPr>
          <p:spPr bwMode="auto">
            <a:xfrm>
              <a:off x="2855" y="1168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6" name="Line 6"/>
            <p:cNvSpPr>
              <a:spLocks noChangeShapeType="1"/>
            </p:cNvSpPr>
            <p:nvPr/>
          </p:nvSpPr>
          <p:spPr bwMode="auto">
            <a:xfrm flipH="1">
              <a:off x="1429" y="1700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Line 7"/>
            <p:cNvSpPr>
              <a:spLocks noChangeShapeType="1"/>
            </p:cNvSpPr>
            <p:nvPr/>
          </p:nvSpPr>
          <p:spPr bwMode="auto">
            <a:xfrm>
              <a:off x="2130" y="1700"/>
              <a:ext cx="315" cy="4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8" name="Line 8"/>
            <p:cNvSpPr>
              <a:spLocks noChangeShapeType="1"/>
            </p:cNvSpPr>
            <p:nvPr/>
          </p:nvSpPr>
          <p:spPr bwMode="auto">
            <a:xfrm flipH="1">
              <a:off x="703" y="2233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9" name="Line 9"/>
            <p:cNvSpPr>
              <a:spLocks noChangeShapeType="1"/>
            </p:cNvSpPr>
            <p:nvPr/>
          </p:nvSpPr>
          <p:spPr bwMode="auto">
            <a:xfrm flipH="1">
              <a:off x="1767" y="2233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0" name="Line 10"/>
            <p:cNvSpPr>
              <a:spLocks noChangeShapeType="1"/>
            </p:cNvSpPr>
            <p:nvPr/>
          </p:nvSpPr>
          <p:spPr bwMode="auto">
            <a:xfrm>
              <a:off x="2468" y="2233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1" name="Line 11"/>
            <p:cNvSpPr>
              <a:spLocks noChangeShapeType="1"/>
            </p:cNvSpPr>
            <p:nvPr/>
          </p:nvSpPr>
          <p:spPr bwMode="auto">
            <a:xfrm flipH="1">
              <a:off x="2904" y="1700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2" name="Line 12"/>
            <p:cNvSpPr>
              <a:spLocks noChangeShapeType="1"/>
            </p:cNvSpPr>
            <p:nvPr/>
          </p:nvSpPr>
          <p:spPr bwMode="auto">
            <a:xfrm>
              <a:off x="3605" y="1700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3" name="Line 13"/>
            <p:cNvSpPr>
              <a:spLocks noChangeShapeType="1"/>
            </p:cNvSpPr>
            <p:nvPr/>
          </p:nvSpPr>
          <p:spPr bwMode="auto">
            <a:xfrm>
              <a:off x="2880" y="2233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4" name="Line 14"/>
            <p:cNvSpPr>
              <a:spLocks noChangeShapeType="1"/>
            </p:cNvSpPr>
            <p:nvPr/>
          </p:nvSpPr>
          <p:spPr bwMode="auto">
            <a:xfrm>
              <a:off x="4331" y="2233"/>
              <a:ext cx="702" cy="5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5" name="Oval 15"/>
            <p:cNvSpPr>
              <a:spLocks noChangeArrowheads="1"/>
            </p:cNvSpPr>
            <p:nvPr/>
          </p:nvSpPr>
          <p:spPr bwMode="auto">
            <a:xfrm>
              <a:off x="630" y="2740"/>
              <a:ext cx="73" cy="73"/>
            </a:xfrm>
            <a:prstGeom prst="ellipse">
              <a:avLst/>
            </a:prstGeom>
            <a:solidFill>
              <a:schemeClr val="folHlink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6" name="Oval 16"/>
            <p:cNvSpPr>
              <a:spLocks noChangeArrowheads="1"/>
            </p:cNvSpPr>
            <p:nvPr/>
          </p:nvSpPr>
          <p:spPr bwMode="auto">
            <a:xfrm>
              <a:off x="1694" y="2741"/>
              <a:ext cx="73" cy="73"/>
            </a:xfrm>
            <a:prstGeom prst="ellipse">
              <a:avLst/>
            </a:prstGeom>
            <a:solidFill>
              <a:schemeClr val="folHlink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7" name="Oval 17"/>
            <p:cNvSpPr>
              <a:spLocks noChangeArrowheads="1"/>
            </p:cNvSpPr>
            <p:nvPr/>
          </p:nvSpPr>
          <p:spPr bwMode="auto">
            <a:xfrm>
              <a:off x="3170" y="2741"/>
              <a:ext cx="73" cy="73"/>
            </a:xfrm>
            <a:prstGeom prst="ellipse">
              <a:avLst/>
            </a:prstGeom>
            <a:solidFill>
              <a:schemeClr val="folHlink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8" name="Oval 18"/>
            <p:cNvSpPr>
              <a:spLocks noChangeArrowheads="1"/>
            </p:cNvSpPr>
            <p:nvPr/>
          </p:nvSpPr>
          <p:spPr bwMode="auto">
            <a:xfrm>
              <a:off x="3581" y="2740"/>
              <a:ext cx="73" cy="73"/>
            </a:xfrm>
            <a:prstGeom prst="ellipse">
              <a:avLst/>
            </a:prstGeom>
            <a:solidFill>
              <a:schemeClr val="folHlink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9" name="Oval 19"/>
            <p:cNvSpPr>
              <a:spLocks noChangeArrowheads="1"/>
            </p:cNvSpPr>
            <p:nvPr/>
          </p:nvSpPr>
          <p:spPr bwMode="auto">
            <a:xfrm>
              <a:off x="5033" y="2741"/>
              <a:ext cx="73" cy="73"/>
            </a:xfrm>
            <a:prstGeom prst="ellipse">
              <a:avLst/>
            </a:prstGeom>
            <a:solidFill>
              <a:schemeClr val="folHlink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0" name="Text Box 20"/>
            <p:cNvSpPr txBox="1">
              <a:spLocks noChangeArrowheads="1"/>
            </p:cNvSpPr>
            <p:nvPr/>
          </p:nvSpPr>
          <p:spPr bwMode="auto">
            <a:xfrm>
              <a:off x="2493" y="1023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A</a:t>
              </a:r>
            </a:p>
          </p:txBody>
        </p:sp>
        <p:sp>
          <p:nvSpPr>
            <p:cNvPr id="19481" name="Text Box 21"/>
            <p:cNvSpPr txBox="1">
              <a:spLocks noChangeArrowheads="1"/>
            </p:cNvSpPr>
            <p:nvPr/>
          </p:nvSpPr>
          <p:spPr bwMode="auto">
            <a:xfrm>
              <a:off x="1767" y="1555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B</a:t>
              </a:r>
            </a:p>
          </p:txBody>
        </p:sp>
        <p:sp>
          <p:nvSpPr>
            <p:cNvPr id="19482" name="Text Box 22"/>
            <p:cNvSpPr txBox="1">
              <a:spLocks noChangeArrowheads="1"/>
            </p:cNvSpPr>
            <p:nvPr/>
          </p:nvSpPr>
          <p:spPr bwMode="auto">
            <a:xfrm>
              <a:off x="1066" y="2074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C</a:t>
              </a:r>
            </a:p>
          </p:txBody>
        </p:sp>
        <p:sp>
          <p:nvSpPr>
            <p:cNvPr id="19483" name="Text Box 23"/>
            <p:cNvSpPr txBox="1">
              <a:spLocks noChangeArrowheads="1"/>
            </p:cNvSpPr>
            <p:nvPr/>
          </p:nvSpPr>
          <p:spPr bwMode="auto">
            <a:xfrm>
              <a:off x="340" y="2679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D</a:t>
              </a:r>
            </a:p>
          </p:txBody>
        </p:sp>
        <p:sp>
          <p:nvSpPr>
            <p:cNvPr id="19484" name="Text Box 24"/>
            <p:cNvSpPr txBox="1">
              <a:spLocks noChangeArrowheads="1"/>
            </p:cNvSpPr>
            <p:nvPr/>
          </p:nvSpPr>
          <p:spPr bwMode="auto">
            <a:xfrm>
              <a:off x="1404" y="2679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F</a:t>
              </a:r>
            </a:p>
          </p:txBody>
        </p:sp>
        <p:sp>
          <p:nvSpPr>
            <p:cNvPr id="19485" name="Text Box 25"/>
            <p:cNvSpPr txBox="1">
              <a:spLocks noChangeArrowheads="1"/>
            </p:cNvSpPr>
            <p:nvPr/>
          </p:nvSpPr>
          <p:spPr bwMode="auto">
            <a:xfrm>
              <a:off x="3558" y="2679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J</a:t>
              </a:r>
            </a:p>
          </p:txBody>
        </p:sp>
        <p:sp>
          <p:nvSpPr>
            <p:cNvPr id="19486" name="Text Box 26"/>
            <p:cNvSpPr txBox="1">
              <a:spLocks noChangeArrowheads="1"/>
            </p:cNvSpPr>
            <p:nvPr/>
          </p:nvSpPr>
          <p:spPr bwMode="auto">
            <a:xfrm>
              <a:off x="5009" y="2679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L</a:t>
              </a:r>
            </a:p>
          </p:txBody>
        </p:sp>
        <p:sp>
          <p:nvSpPr>
            <p:cNvPr id="19487" name="Text Box 27"/>
            <p:cNvSpPr txBox="1">
              <a:spLocks noChangeArrowheads="1"/>
            </p:cNvSpPr>
            <p:nvPr/>
          </p:nvSpPr>
          <p:spPr bwMode="auto">
            <a:xfrm>
              <a:off x="3146" y="2679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G</a:t>
              </a:r>
            </a:p>
          </p:txBody>
        </p:sp>
        <p:sp>
          <p:nvSpPr>
            <p:cNvPr id="19488" name="Text Box 28"/>
            <p:cNvSpPr txBox="1">
              <a:spLocks noChangeArrowheads="1"/>
            </p:cNvSpPr>
            <p:nvPr/>
          </p:nvSpPr>
          <p:spPr bwMode="auto">
            <a:xfrm>
              <a:off x="2905" y="2112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I</a:t>
              </a:r>
            </a:p>
          </p:txBody>
        </p:sp>
        <p:sp>
          <p:nvSpPr>
            <p:cNvPr id="19489" name="Text Box 29"/>
            <p:cNvSpPr txBox="1">
              <a:spLocks noChangeArrowheads="1"/>
            </p:cNvSpPr>
            <p:nvPr/>
          </p:nvSpPr>
          <p:spPr bwMode="auto">
            <a:xfrm>
              <a:off x="4356" y="2112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K</a:t>
              </a:r>
            </a:p>
          </p:txBody>
        </p:sp>
        <p:sp>
          <p:nvSpPr>
            <p:cNvPr id="19490" name="Text Box 30"/>
            <p:cNvSpPr txBox="1">
              <a:spLocks noChangeArrowheads="1"/>
            </p:cNvSpPr>
            <p:nvPr/>
          </p:nvSpPr>
          <p:spPr bwMode="auto">
            <a:xfrm>
              <a:off x="2106" y="2098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E</a:t>
              </a:r>
            </a:p>
          </p:txBody>
        </p:sp>
        <p:sp>
          <p:nvSpPr>
            <p:cNvPr id="19491" name="Text Box 31"/>
            <p:cNvSpPr txBox="1">
              <a:spLocks noChangeArrowheads="1"/>
            </p:cNvSpPr>
            <p:nvPr/>
          </p:nvSpPr>
          <p:spPr bwMode="auto">
            <a:xfrm>
              <a:off x="3582" y="1531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H</a:t>
              </a:r>
            </a:p>
          </p:txBody>
        </p:sp>
      </p:grpSp>
      <p:sp>
        <p:nvSpPr>
          <p:cNvPr id="19463" name="Text Box 32"/>
          <p:cNvSpPr txBox="1">
            <a:spLocks noChangeArrowheads="1"/>
          </p:cNvSpPr>
          <p:nvPr/>
        </p:nvSpPr>
        <p:spPr bwMode="auto">
          <a:xfrm>
            <a:off x="1422400" y="5310188"/>
            <a:ext cx="637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Resulting string: D C F G E B J I L K H 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D3A54C55-C342-4D4C-A799-FCCD2D56452C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Encoding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Encode</a:t>
            </a:r>
            <a:r>
              <a:rPr lang="en-US" smtClean="0"/>
              <a:t> – translate a string into a series of 1’s and 0’s</a:t>
            </a:r>
          </a:p>
          <a:p>
            <a:pPr eaLnBrk="1" hangingPunct="1"/>
            <a:r>
              <a:rPr lang="en-US" smtClean="0"/>
              <a:t>ASCII – fixed length code</a:t>
            </a:r>
          </a:p>
          <a:p>
            <a:pPr lvl="1" eaLnBrk="1" hangingPunct="1"/>
            <a:r>
              <a:rPr lang="en-US" smtClean="0"/>
              <a:t>Code length = 7 bits</a:t>
            </a:r>
          </a:p>
          <a:p>
            <a:pPr lvl="2" eaLnBrk="1" hangingPunct="1"/>
            <a:r>
              <a:rPr lang="en-US" smtClean="0"/>
              <a:t>Each character is represented by 7 bits</a:t>
            </a:r>
          </a:p>
          <a:p>
            <a:pPr lvl="2" eaLnBrk="1" hangingPunct="1"/>
            <a:r>
              <a:rPr lang="en-US" smtClean="0"/>
              <a:t>Why 7 and not 8 bits?</a:t>
            </a:r>
          </a:p>
          <a:p>
            <a:pPr lvl="1" eaLnBrk="1" hangingPunct="1"/>
            <a:r>
              <a:rPr lang="en-US" smtClean="0"/>
              <a:t>Encode 128 distinct characters</a:t>
            </a:r>
          </a:p>
          <a:p>
            <a:pPr lvl="2" eaLnBrk="1" hangingPunct="1"/>
            <a:r>
              <a:rPr lang="en-US" smtClean="0"/>
              <a:t>95 printable characters</a:t>
            </a:r>
          </a:p>
          <a:p>
            <a:pPr lvl="2" eaLnBrk="1" hangingPunct="1"/>
            <a:r>
              <a:rPr lang="en-US" smtClean="0"/>
              <a:t>33 nonprintable characters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53C34FFE-64F4-46FF-94BD-4FA798723C68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Encoding (cont)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153400" cy="4495800"/>
          </a:xfrm>
        </p:spPr>
        <p:txBody>
          <a:bodyPr/>
          <a:lstStyle/>
          <a:p>
            <a:pPr eaLnBrk="1" hangingPunct="1"/>
            <a:r>
              <a:rPr lang="en-US" sz="2800" smtClean="0"/>
              <a:t>Suppose instead of a fixed length code, we use a variable length</a:t>
            </a:r>
          </a:p>
          <a:p>
            <a:pPr lvl="1" eaLnBrk="1" hangingPunct="1"/>
            <a:r>
              <a:rPr lang="en-US" sz="2400" smtClean="0"/>
              <a:t>Why?  To reduce the size of the encoding </a:t>
            </a:r>
          </a:p>
          <a:p>
            <a:pPr lvl="2" eaLnBrk="1" hangingPunct="1"/>
            <a:r>
              <a:rPr lang="en-US" sz="2000" smtClean="0"/>
              <a:t>Message compression</a:t>
            </a:r>
          </a:p>
          <a:p>
            <a:pPr lvl="1" eaLnBrk="1" hangingPunct="1"/>
            <a:r>
              <a:rPr lang="en-US" sz="2400" smtClean="0"/>
              <a:t>Assign the short codes to the more frequently used characters in message</a:t>
            </a:r>
          </a:p>
          <a:p>
            <a:pPr eaLnBrk="1" hangingPunct="1"/>
            <a:r>
              <a:rPr lang="en-US" sz="2800" smtClean="0"/>
              <a:t>The amount of compression achieved is a function of </a:t>
            </a:r>
          </a:p>
          <a:p>
            <a:pPr lvl="1" eaLnBrk="1" hangingPunct="1"/>
            <a:r>
              <a:rPr lang="en-US" sz="2400" smtClean="0"/>
              <a:t>The method used to generate the codes</a:t>
            </a:r>
          </a:p>
          <a:p>
            <a:pPr lvl="1" eaLnBrk="1" hangingPunct="1"/>
            <a:r>
              <a:rPr lang="en-US" sz="2400" smtClean="0"/>
              <a:t>Relative frequency count of the characters in the message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5C78D4E3-A7EC-48BA-81E7-E888CE92B02B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7772400" cy="4495800"/>
          </a:xfrm>
        </p:spPr>
        <p:txBody>
          <a:bodyPr/>
          <a:lstStyle/>
          <a:p>
            <a:pPr eaLnBrk="1" hangingPunct="1"/>
            <a:r>
              <a:rPr lang="en-US" dirty="0" smtClean="0"/>
              <a:t>Reading</a:t>
            </a:r>
          </a:p>
          <a:p>
            <a:pPr lvl="1" eaLnBrk="1" hangingPunct="1"/>
            <a:r>
              <a:rPr lang="en-US" dirty="0" smtClean="0"/>
              <a:t>Rosen </a:t>
            </a:r>
            <a:r>
              <a:rPr lang="en-US" smtClean="0"/>
              <a:t>Section </a:t>
            </a:r>
            <a:r>
              <a:rPr lang="en-US" smtClean="0"/>
              <a:t>11.3</a:t>
            </a:r>
            <a:endParaRPr lang="en-US" dirty="0" smtClean="0"/>
          </a:p>
          <a:p>
            <a:pPr eaLnBrk="1" hangingPunct="1"/>
            <a:r>
              <a:rPr lang="en-US" dirty="0" smtClean="0"/>
              <a:t>Tree traversal</a:t>
            </a:r>
          </a:p>
          <a:p>
            <a:pPr lvl="1" eaLnBrk="1" hangingPunct="1"/>
            <a:r>
              <a:rPr lang="en-US" dirty="0" smtClean="0"/>
              <a:t>Preorder</a:t>
            </a:r>
          </a:p>
          <a:p>
            <a:pPr lvl="1" eaLnBrk="1" hangingPunct="1"/>
            <a:r>
              <a:rPr lang="en-US" dirty="0" err="1" smtClean="0"/>
              <a:t>Inorder</a:t>
            </a:r>
            <a:endParaRPr lang="en-US" dirty="0" smtClean="0"/>
          </a:p>
          <a:p>
            <a:pPr lvl="1" eaLnBrk="1" hangingPunct="1"/>
            <a:r>
              <a:rPr lang="en-US" dirty="0" err="1" smtClean="0"/>
              <a:t>Postorder</a:t>
            </a:r>
            <a:endParaRPr lang="en-US" dirty="0" smtClean="0"/>
          </a:p>
          <a:p>
            <a:pPr eaLnBrk="1" hangingPunct="1"/>
            <a:r>
              <a:rPr lang="en-US" dirty="0" smtClean="0"/>
              <a:t>Encoding</a:t>
            </a:r>
          </a:p>
          <a:p>
            <a:pPr lvl="1" eaLnBrk="1" hangingPunct="1"/>
            <a:r>
              <a:rPr lang="en-US" dirty="0" smtClean="0"/>
              <a:t>Huffman encoding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A6A950BA-EAE8-4700-B182-970E8C7532C7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Huffman Encoding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924800" cy="4495800"/>
          </a:xfrm>
        </p:spPr>
        <p:txBody>
          <a:bodyPr/>
          <a:lstStyle/>
          <a:p>
            <a:pPr eaLnBrk="1" hangingPunct="1"/>
            <a:r>
              <a:rPr lang="en-US" smtClean="0"/>
              <a:t>One way of generating the codes </a:t>
            </a:r>
          </a:p>
          <a:p>
            <a:pPr lvl="1" eaLnBrk="1" hangingPunct="1"/>
            <a:r>
              <a:rPr lang="en-US" smtClean="0"/>
              <a:t>Huffman encoding</a:t>
            </a:r>
          </a:p>
          <a:p>
            <a:pPr eaLnBrk="1" hangingPunct="1"/>
            <a:r>
              <a:rPr lang="en-US" smtClean="0"/>
              <a:t>Huffman encoding can be represented as a tree</a:t>
            </a:r>
          </a:p>
          <a:p>
            <a:pPr eaLnBrk="1" hangingPunct="1"/>
            <a:r>
              <a:rPr lang="en-US" smtClean="0"/>
              <a:t>Details of generating the code are beyond the scope of this course</a:t>
            </a:r>
          </a:p>
          <a:p>
            <a:pPr eaLnBrk="1" hangingPunct="1"/>
            <a:r>
              <a:rPr lang="en-US" smtClean="0"/>
              <a:t>We will examine the use of a generated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BC62E670-5F7D-447C-879D-1DA949455E52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355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Huffman Tree Example</a:t>
            </a:r>
          </a:p>
        </p:txBody>
      </p:sp>
      <p:sp>
        <p:nvSpPr>
          <p:cNvPr id="2355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153400" cy="4495800"/>
          </a:xfrm>
        </p:spPr>
        <p:txBody>
          <a:bodyPr/>
          <a:lstStyle/>
          <a:p>
            <a:pPr defTabSz="909638" eaLnBrk="1" hangingPunct="1">
              <a:lnSpc>
                <a:spcPct val="90000"/>
              </a:lnSpc>
              <a:buFontTx/>
              <a:buNone/>
              <a:tabLst>
                <a:tab pos="1368425" algn="ctr"/>
                <a:tab pos="1797050" algn="ctr"/>
                <a:tab pos="2281238" algn="ctr"/>
                <a:tab pos="3622675" algn="ctr"/>
                <a:tab pos="4114800" algn="ctr"/>
                <a:tab pos="4521200" algn="ctr"/>
                <a:tab pos="5030788" algn="ctr"/>
                <a:tab pos="5434013" algn="ctr"/>
                <a:tab pos="5943600" algn="ctr"/>
                <a:tab pos="6359525" algn="ctr"/>
                <a:tab pos="6854825" algn="ctr"/>
              </a:tabLst>
            </a:pPr>
            <a:r>
              <a:rPr lang="en-US" smtClean="0"/>
              <a:t>					 </a:t>
            </a:r>
            <a:r>
              <a:rPr lang="en-US" smtClean="0">
                <a:cs typeface="Times New Roman" charset="0"/>
              </a:rPr>
              <a:t>•</a:t>
            </a:r>
          </a:p>
          <a:p>
            <a:pPr defTabSz="909638" eaLnBrk="1" hangingPunct="1">
              <a:lnSpc>
                <a:spcPct val="90000"/>
              </a:lnSpc>
              <a:buFontTx/>
              <a:buNone/>
              <a:tabLst>
                <a:tab pos="1368425" algn="ctr"/>
                <a:tab pos="1797050" algn="ctr"/>
                <a:tab pos="2281238" algn="ctr"/>
                <a:tab pos="3622675" algn="ctr"/>
                <a:tab pos="4114800" algn="ctr"/>
                <a:tab pos="4521200" algn="ctr"/>
                <a:tab pos="5030788" algn="ctr"/>
                <a:tab pos="5434013" algn="ctr"/>
                <a:tab pos="5943600" algn="ctr"/>
                <a:tab pos="6359525" algn="ctr"/>
                <a:tab pos="6854825" algn="ctr"/>
              </a:tabLst>
            </a:pPr>
            <a:r>
              <a:rPr lang="en-US" smtClean="0">
                <a:cs typeface="Times New Roman" charset="0"/>
              </a:rPr>
              <a:t>		</a:t>
            </a:r>
          </a:p>
          <a:p>
            <a:pPr defTabSz="909638" eaLnBrk="1" hangingPunct="1">
              <a:lnSpc>
                <a:spcPct val="90000"/>
              </a:lnSpc>
              <a:buFontTx/>
              <a:buNone/>
              <a:tabLst>
                <a:tab pos="1368425" algn="ctr"/>
                <a:tab pos="1797050" algn="ctr"/>
                <a:tab pos="2281238" algn="ctr"/>
                <a:tab pos="3622675" algn="ctr"/>
                <a:tab pos="4114800" algn="ctr"/>
                <a:tab pos="4521200" algn="ctr"/>
                <a:tab pos="5030788" algn="ctr"/>
                <a:tab pos="5434013" algn="ctr"/>
                <a:tab pos="5943600" algn="ctr"/>
                <a:tab pos="6359525" algn="ctr"/>
                <a:tab pos="6854825" algn="ctr"/>
              </a:tabLst>
            </a:pPr>
            <a:r>
              <a:rPr lang="en-US" smtClean="0">
                <a:cs typeface="Times New Roman" charset="0"/>
              </a:rPr>
              <a:t>			 •						•</a:t>
            </a:r>
          </a:p>
          <a:p>
            <a:pPr defTabSz="909638" eaLnBrk="1" hangingPunct="1">
              <a:lnSpc>
                <a:spcPct val="90000"/>
              </a:lnSpc>
              <a:buFontTx/>
              <a:buNone/>
              <a:tabLst>
                <a:tab pos="1368425" algn="ctr"/>
                <a:tab pos="1797050" algn="ctr"/>
                <a:tab pos="2281238" algn="ctr"/>
                <a:tab pos="3622675" algn="ctr"/>
                <a:tab pos="4114800" algn="ctr"/>
                <a:tab pos="4521200" algn="ctr"/>
                <a:tab pos="5030788" algn="ctr"/>
                <a:tab pos="5434013" algn="ctr"/>
                <a:tab pos="5943600" algn="ctr"/>
                <a:tab pos="6359525" algn="ctr"/>
                <a:tab pos="6854825" algn="ctr"/>
              </a:tabLst>
            </a:pPr>
            <a:endParaRPr lang="en-US" smtClean="0">
              <a:cs typeface="Times New Roman" charset="0"/>
            </a:endParaRPr>
          </a:p>
          <a:p>
            <a:pPr defTabSz="909638" eaLnBrk="1" hangingPunct="1">
              <a:lnSpc>
                <a:spcPct val="90000"/>
              </a:lnSpc>
              <a:buFontTx/>
              <a:buNone/>
              <a:tabLst>
                <a:tab pos="1368425" algn="ctr"/>
                <a:tab pos="1797050" algn="ctr"/>
                <a:tab pos="2281238" algn="ctr"/>
                <a:tab pos="3622675" algn="ctr"/>
                <a:tab pos="4114800" algn="ctr"/>
                <a:tab pos="4521200" algn="ctr"/>
                <a:tab pos="5030788" algn="ctr"/>
                <a:tab pos="5434013" algn="ctr"/>
                <a:tab pos="5943600" algn="ctr"/>
                <a:tab pos="6359525" algn="ctr"/>
                <a:tab pos="6854825" algn="ctr"/>
              </a:tabLst>
            </a:pPr>
            <a:r>
              <a:rPr lang="en-US" smtClean="0">
                <a:cs typeface="Times New Roman" charset="0"/>
              </a:rPr>
              <a:t>		</a:t>
            </a:r>
            <a:r>
              <a:rPr lang="en-US" sz="2800" smtClean="0">
                <a:cs typeface="Times New Roman" charset="0"/>
              </a:rPr>
              <a:t>E</a:t>
            </a:r>
            <a:r>
              <a:rPr lang="en-US" smtClean="0">
                <a:cs typeface="Times New Roman" charset="0"/>
              </a:rPr>
              <a:t>		</a:t>
            </a:r>
            <a:r>
              <a:rPr lang="en-US" sz="2800" smtClean="0">
                <a:cs typeface="Times New Roman" charset="0"/>
              </a:rPr>
              <a:t>T</a:t>
            </a:r>
            <a:r>
              <a:rPr lang="en-US" smtClean="0">
                <a:cs typeface="Times New Roman" charset="0"/>
              </a:rPr>
              <a:t>			•				 •</a:t>
            </a:r>
          </a:p>
          <a:p>
            <a:pPr defTabSz="909638" eaLnBrk="1" hangingPunct="1">
              <a:lnSpc>
                <a:spcPct val="90000"/>
              </a:lnSpc>
              <a:buFontTx/>
              <a:buNone/>
              <a:tabLst>
                <a:tab pos="1368425" algn="ctr"/>
                <a:tab pos="1797050" algn="ctr"/>
                <a:tab pos="2281238" algn="ctr"/>
                <a:tab pos="3622675" algn="ctr"/>
                <a:tab pos="4114800" algn="ctr"/>
                <a:tab pos="4521200" algn="ctr"/>
                <a:tab pos="5030788" algn="ctr"/>
                <a:tab pos="5434013" algn="ctr"/>
                <a:tab pos="5943600" algn="ctr"/>
                <a:tab pos="6359525" algn="ctr"/>
                <a:tab pos="6854825" algn="ctr"/>
              </a:tabLst>
            </a:pPr>
            <a:endParaRPr lang="en-US" smtClean="0">
              <a:cs typeface="Times New Roman" charset="0"/>
            </a:endParaRPr>
          </a:p>
          <a:p>
            <a:pPr defTabSz="909638" eaLnBrk="1" hangingPunct="1">
              <a:lnSpc>
                <a:spcPct val="90000"/>
              </a:lnSpc>
              <a:buFontTx/>
              <a:buNone/>
              <a:tabLst>
                <a:tab pos="1368425" algn="ctr"/>
                <a:tab pos="1797050" algn="ctr"/>
                <a:tab pos="2281238" algn="ctr"/>
                <a:tab pos="3622675" algn="ctr"/>
                <a:tab pos="4114800" algn="ctr"/>
                <a:tab pos="4521200" algn="ctr"/>
                <a:tab pos="5030788" algn="ctr"/>
                <a:tab pos="5434013" algn="ctr"/>
                <a:tab pos="5943600" algn="ctr"/>
                <a:tab pos="6359525" algn="ctr"/>
                <a:tab pos="6854825" algn="ctr"/>
              </a:tabLst>
            </a:pPr>
            <a:r>
              <a:rPr lang="en-US" smtClean="0">
                <a:cs typeface="Times New Roman" charset="0"/>
              </a:rPr>
              <a:t>						</a:t>
            </a:r>
            <a:r>
              <a:rPr lang="en-US" sz="2800" smtClean="0">
                <a:cs typeface="Times New Roman" charset="0"/>
              </a:rPr>
              <a:t>A</a:t>
            </a:r>
            <a:r>
              <a:rPr lang="en-US" smtClean="0">
                <a:cs typeface="Times New Roman" charset="0"/>
              </a:rPr>
              <a:t>		I		</a:t>
            </a:r>
            <a:r>
              <a:rPr lang="en-US" sz="2800" smtClean="0">
                <a:cs typeface="Times New Roman" charset="0"/>
              </a:rPr>
              <a:t>N</a:t>
            </a:r>
            <a:r>
              <a:rPr lang="en-US" smtClean="0">
                <a:cs typeface="Times New Roman" charset="0"/>
              </a:rPr>
              <a:t>		</a:t>
            </a:r>
            <a:r>
              <a:rPr lang="en-US" sz="2800" smtClean="0">
                <a:cs typeface="Times New Roman" charset="0"/>
              </a:rPr>
              <a:t>S</a:t>
            </a:r>
            <a:endParaRPr lang="en-US" sz="2800" smtClean="0"/>
          </a:p>
          <a:p>
            <a:pPr defTabSz="909638" eaLnBrk="1" hangingPunct="1">
              <a:lnSpc>
                <a:spcPct val="90000"/>
              </a:lnSpc>
              <a:buFontTx/>
              <a:buNone/>
              <a:tabLst>
                <a:tab pos="1368425" algn="ctr"/>
                <a:tab pos="1797050" algn="ctr"/>
                <a:tab pos="2281238" algn="ctr"/>
                <a:tab pos="3622675" algn="ctr"/>
                <a:tab pos="4114800" algn="ctr"/>
                <a:tab pos="4521200" algn="ctr"/>
                <a:tab pos="5030788" algn="ctr"/>
                <a:tab pos="5434013" algn="ctr"/>
                <a:tab pos="5943600" algn="ctr"/>
                <a:tab pos="6359525" algn="ctr"/>
                <a:tab pos="6854825" algn="ctr"/>
              </a:tabLst>
            </a:pPr>
            <a:r>
              <a:rPr lang="en-US" smtClean="0"/>
              <a:t>			</a:t>
            </a:r>
          </a:p>
        </p:txBody>
      </p:sp>
      <p:sp>
        <p:nvSpPr>
          <p:cNvPr id="23559" name="Line 6"/>
          <p:cNvSpPr>
            <a:spLocks noChangeShapeType="1"/>
          </p:cNvSpPr>
          <p:nvPr/>
        </p:nvSpPr>
        <p:spPr bwMode="auto">
          <a:xfrm flipH="1">
            <a:off x="2668588" y="1966913"/>
            <a:ext cx="1741487" cy="99853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sm" len="sm"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60" name="Line 7"/>
          <p:cNvSpPr>
            <a:spLocks noChangeShapeType="1"/>
          </p:cNvSpPr>
          <p:nvPr/>
        </p:nvSpPr>
        <p:spPr bwMode="auto">
          <a:xfrm>
            <a:off x="4481513" y="1971675"/>
            <a:ext cx="1693862" cy="99695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sm" len="sm"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61" name="Line 8"/>
          <p:cNvSpPr>
            <a:spLocks noChangeShapeType="1"/>
          </p:cNvSpPr>
          <p:nvPr/>
        </p:nvSpPr>
        <p:spPr bwMode="auto">
          <a:xfrm flipH="1">
            <a:off x="2138363" y="3048000"/>
            <a:ext cx="452437" cy="8921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sm" len="sm"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62" name="Line 9"/>
          <p:cNvSpPr>
            <a:spLocks noChangeShapeType="1"/>
          </p:cNvSpPr>
          <p:nvPr/>
        </p:nvSpPr>
        <p:spPr bwMode="auto">
          <a:xfrm>
            <a:off x="2643188" y="3033713"/>
            <a:ext cx="422275" cy="90646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sm" len="sm"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63" name="Line 10"/>
          <p:cNvSpPr>
            <a:spLocks noChangeShapeType="1"/>
          </p:cNvSpPr>
          <p:nvPr/>
        </p:nvSpPr>
        <p:spPr bwMode="auto">
          <a:xfrm flipH="1">
            <a:off x="5321300" y="3067050"/>
            <a:ext cx="839788" cy="95885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sm" len="sm"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64" name="Line 11"/>
          <p:cNvSpPr>
            <a:spLocks noChangeShapeType="1"/>
          </p:cNvSpPr>
          <p:nvPr/>
        </p:nvSpPr>
        <p:spPr bwMode="auto">
          <a:xfrm>
            <a:off x="6261100" y="3048000"/>
            <a:ext cx="889000" cy="98425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sm" len="sm"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65" name="Line 12"/>
          <p:cNvSpPr>
            <a:spLocks noChangeShapeType="1"/>
          </p:cNvSpPr>
          <p:nvPr/>
        </p:nvSpPr>
        <p:spPr bwMode="auto">
          <a:xfrm flipH="1">
            <a:off x="4914900" y="4129088"/>
            <a:ext cx="341313" cy="86201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sm" len="sm"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66" name="Line 13"/>
          <p:cNvSpPr>
            <a:spLocks noChangeShapeType="1"/>
          </p:cNvSpPr>
          <p:nvPr/>
        </p:nvSpPr>
        <p:spPr bwMode="auto">
          <a:xfrm>
            <a:off x="5335588" y="4122738"/>
            <a:ext cx="474662" cy="86201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sm" len="sm"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67" name="Line 14"/>
          <p:cNvSpPr>
            <a:spLocks noChangeShapeType="1"/>
          </p:cNvSpPr>
          <p:nvPr/>
        </p:nvSpPr>
        <p:spPr bwMode="auto">
          <a:xfrm flipH="1">
            <a:off x="6705600" y="4114800"/>
            <a:ext cx="446088" cy="85725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sm" len="sm"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68" name="Line 15"/>
          <p:cNvSpPr>
            <a:spLocks noChangeShapeType="1"/>
          </p:cNvSpPr>
          <p:nvPr/>
        </p:nvSpPr>
        <p:spPr bwMode="auto">
          <a:xfrm>
            <a:off x="7205663" y="4129088"/>
            <a:ext cx="420687" cy="84296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sm" len="sm"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69" name="Text Box 16"/>
          <p:cNvSpPr txBox="1">
            <a:spLocks noChangeArrowheads="1"/>
          </p:cNvSpPr>
          <p:nvPr/>
        </p:nvSpPr>
        <p:spPr bwMode="auto">
          <a:xfrm>
            <a:off x="3390900" y="20955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0</a:t>
            </a:r>
          </a:p>
        </p:txBody>
      </p:sp>
      <p:sp>
        <p:nvSpPr>
          <p:cNvPr id="23570" name="Text Box 17"/>
          <p:cNvSpPr txBox="1">
            <a:spLocks noChangeArrowheads="1"/>
          </p:cNvSpPr>
          <p:nvPr/>
        </p:nvSpPr>
        <p:spPr bwMode="auto">
          <a:xfrm>
            <a:off x="2133600" y="32004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0</a:t>
            </a:r>
          </a:p>
        </p:txBody>
      </p:sp>
      <p:sp>
        <p:nvSpPr>
          <p:cNvPr id="23571" name="Text Box 18"/>
          <p:cNvSpPr txBox="1">
            <a:spLocks noChangeArrowheads="1"/>
          </p:cNvSpPr>
          <p:nvPr/>
        </p:nvSpPr>
        <p:spPr bwMode="auto">
          <a:xfrm>
            <a:off x="5524500" y="32131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0</a:t>
            </a:r>
          </a:p>
        </p:txBody>
      </p:sp>
      <p:sp>
        <p:nvSpPr>
          <p:cNvPr id="23572" name="Text Box 19"/>
          <p:cNvSpPr txBox="1">
            <a:spLocks noChangeArrowheads="1"/>
          </p:cNvSpPr>
          <p:nvPr/>
        </p:nvSpPr>
        <p:spPr bwMode="auto">
          <a:xfrm>
            <a:off x="4867275" y="4262438"/>
            <a:ext cx="228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0</a:t>
            </a:r>
          </a:p>
        </p:txBody>
      </p:sp>
      <p:sp>
        <p:nvSpPr>
          <p:cNvPr id="23573" name="Text Box 20"/>
          <p:cNvSpPr txBox="1">
            <a:spLocks noChangeArrowheads="1"/>
          </p:cNvSpPr>
          <p:nvPr/>
        </p:nvSpPr>
        <p:spPr bwMode="auto">
          <a:xfrm>
            <a:off x="6705600" y="42672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0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2806700" y="31623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1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5092700" y="20701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1</a:t>
            </a:r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6654800" y="320040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1</a:t>
            </a:r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5524500" y="4265613"/>
            <a:ext cx="228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1</a:t>
            </a: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7353300" y="4248150"/>
            <a:ext cx="22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7BC2393A-9C77-4229-9C16-0B7F4BBA8A32}" type="slidenum">
              <a:rPr lang="en-US" sz="1400" smtClean="0">
                <a:latin typeface="Arial" charset="0"/>
              </a:rPr>
              <a:pPr eaLnBrk="1" hangingPunct="1"/>
              <a:t>22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Huffman Trees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3058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To convert a code to a string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Begin at the root of the tree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Take the branch indicated by the bit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Look at next bit and take the indicated branch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Until you reach a leaf; this gives the first character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Return to the root and repeat until done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What string is represented by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1000100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11101100101110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1110010001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59F18E36-F237-4935-93E9-8159A2048ABA}" type="slidenum">
              <a:rPr lang="en-US" sz="1400" smtClean="0">
                <a:latin typeface="Arial" charset="0"/>
              </a:rPr>
              <a:pPr eaLnBrk="1" hangingPunct="1"/>
              <a:t>23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Huffman Trees (cont)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Generate the code for a string</a:t>
            </a:r>
          </a:p>
          <a:p>
            <a:pPr lvl="1" eaLnBrk="1" hangingPunct="1"/>
            <a:r>
              <a:rPr lang="en-US" smtClean="0"/>
              <a:t>Begin by traversing the tree once, creating a set of &lt;character, character code&gt; pairs</a:t>
            </a:r>
          </a:p>
          <a:p>
            <a:pPr lvl="1" eaLnBrk="1" hangingPunct="1"/>
            <a:r>
              <a:rPr lang="en-US" smtClean="0"/>
              <a:t>Use the set of pairs to look up the code for each character</a:t>
            </a:r>
          </a:p>
          <a:p>
            <a:pPr eaLnBrk="1" hangingPunct="1"/>
            <a:r>
              <a:rPr lang="en-US" smtClean="0"/>
              <a:t>What is the encoding for</a:t>
            </a:r>
          </a:p>
          <a:p>
            <a:pPr lvl="1" eaLnBrk="1" hangingPunct="1"/>
            <a:r>
              <a:rPr lang="en-US" smtClean="0"/>
              <a:t>NEST</a:t>
            </a:r>
          </a:p>
          <a:p>
            <a:pPr lvl="1" eaLnBrk="1" hangingPunct="1"/>
            <a:r>
              <a:rPr lang="en-US" smtClean="0"/>
              <a:t>STAT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EAAFE41E-1FD7-4495-B93B-7A10FF2F4191}" type="slidenum">
              <a:rPr lang="en-US" sz="1400" smtClean="0">
                <a:latin typeface="Arial" charset="0"/>
              </a:rPr>
              <a:pPr eaLnBrk="1" hangingPunct="1"/>
              <a:t>24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 Summary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Tree traversal</a:t>
            </a:r>
          </a:p>
          <a:p>
            <a:pPr lvl="1" eaLnBrk="1" hangingPunct="1"/>
            <a:r>
              <a:rPr lang="en-US" smtClean="0"/>
              <a:t>Preorder</a:t>
            </a:r>
          </a:p>
          <a:p>
            <a:pPr lvl="1" eaLnBrk="1" hangingPunct="1"/>
            <a:r>
              <a:rPr lang="en-US" smtClean="0"/>
              <a:t>Inorder</a:t>
            </a:r>
          </a:p>
          <a:p>
            <a:pPr lvl="1" eaLnBrk="1" hangingPunct="1"/>
            <a:r>
              <a:rPr lang="en-US" smtClean="0"/>
              <a:t>Postorder</a:t>
            </a:r>
          </a:p>
          <a:p>
            <a:pPr eaLnBrk="1" hangingPunct="1"/>
            <a:r>
              <a:rPr lang="en-US" smtClean="0"/>
              <a:t>Encoding</a:t>
            </a:r>
          </a:p>
          <a:p>
            <a:pPr lvl="1" eaLnBrk="1" hangingPunct="1"/>
            <a:r>
              <a:rPr lang="en-US" smtClean="0"/>
              <a:t>Huffman encoding</a:t>
            </a:r>
          </a:p>
          <a:p>
            <a:pPr eaLnBrk="1" hangingPunct="1"/>
            <a:r>
              <a:rPr lang="en-US" smtClean="0"/>
              <a:t>Reading for next time</a:t>
            </a:r>
          </a:p>
          <a:p>
            <a:pPr lvl="1" eaLnBrk="1" hangingPunct="1"/>
            <a:r>
              <a:rPr lang="en-US" smtClean="0"/>
              <a:t>Kolman Section 7.5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CC17DB37-C981-4332-B1CB-D11EE9296BB5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381000"/>
            <a:ext cx="8229600" cy="762000"/>
          </a:xfrm>
        </p:spPr>
        <p:txBody>
          <a:bodyPr/>
          <a:lstStyle/>
          <a:p>
            <a:pPr eaLnBrk="1" hangingPunct="1"/>
            <a:r>
              <a:rPr lang="en-US" sz="4000" smtClean="0"/>
              <a:t>Tree Traversal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686800" cy="4648200"/>
          </a:xfrm>
        </p:spPr>
        <p:txBody>
          <a:bodyPr/>
          <a:lstStyle/>
          <a:p>
            <a:pPr eaLnBrk="1" hangingPunct="1"/>
            <a:r>
              <a:rPr lang="en-US" sz="2800" smtClean="0"/>
              <a:t>Trees can represent the organization of items</a:t>
            </a:r>
          </a:p>
          <a:p>
            <a:pPr eaLnBrk="1" hangingPunct="1"/>
            <a:r>
              <a:rPr lang="en-US" sz="2800" smtClean="0"/>
              <a:t>Trees can represent a decision hierarchy</a:t>
            </a:r>
          </a:p>
          <a:p>
            <a:pPr eaLnBrk="1" hangingPunct="1"/>
            <a:r>
              <a:rPr lang="en-US" sz="2800" smtClean="0"/>
              <a:t>Trees can also represent a process</a:t>
            </a:r>
          </a:p>
          <a:p>
            <a:pPr lvl="1" eaLnBrk="1" hangingPunct="1"/>
            <a:r>
              <a:rPr lang="en-US" sz="2400" smtClean="0"/>
              <a:t>With each vertex specifying a task</a:t>
            </a:r>
          </a:p>
          <a:p>
            <a:pPr lvl="1" eaLnBrk="1" hangingPunct="1"/>
            <a:r>
              <a:rPr lang="en-US" sz="2400" smtClean="0"/>
              <a:t>for-loop example</a:t>
            </a:r>
          </a:p>
          <a:p>
            <a:pPr lvl="1" eaLnBrk="1" hangingPunct="1">
              <a:buFontTx/>
              <a:buNone/>
            </a:pPr>
            <a:endParaRPr lang="en-US" sz="2400" smtClean="0"/>
          </a:p>
          <a:p>
            <a:pPr lvl="2" eaLnBrk="1" hangingPunct="1">
              <a:buFontTx/>
              <a:buNone/>
            </a:pPr>
            <a:r>
              <a:rPr lang="en-US" sz="1400" smtClean="0">
                <a:latin typeface="Courier New" pitchFamily="49" charset="0"/>
              </a:rPr>
              <a:t>		</a:t>
            </a:r>
            <a:r>
              <a:rPr lang="en-US" sz="1800" smtClean="0">
                <a:latin typeface="Lucida Console" pitchFamily="49" charset="0"/>
              </a:rPr>
              <a:t>for i = 1 thru 3 by 1</a:t>
            </a:r>
          </a:p>
          <a:p>
            <a:pPr lvl="2" eaLnBrk="1" hangingPunct="1">
              <a:buFontTx/>
              <a:buNone/>
            </a:pPr>
            <a:r>
              <a:rPr lang="en-US" sz="1800" smtClean="0">
                <a:latin typeface="Lucida Console" pitchFamily="49" charset="0"/>
              </a:rPr>
              <a:t>		    for j = 1 thru 5 by 1</a:t>
            </a:r>
          </a:p>
          <a:p>
            <a:pPr lvl="2" eaLnBrk="1" hangingPunct="1">
              <a:buFontTx/>
              <a:buNone/>
            </a:pPr>
            <a:r>
              <a:rPr lang="en-US" sz="1800" smtClean="0">
                <a:latin typeface="Lucida Console" pitchFamily="49" charset="0"/>
              </a:rPr>
              <a:t>		        array[i,j] = 10*i + j</a:t>
            </a:r>
          </a:p>
          <a:p>
            <a:pPr lvl="2" eaLnBrk="1" hangingPunct="1">
              <a:buFontTx/>
              <a:buNone/>
            </a:pPr>
            <a:r>
              <a:rPr lang="en-US" sz="1800" smtClean="0">
                <a:latin typeface="Lucida Console" pitchFamily="49" charset="0"/>
              </a:rPr>
              <a:t>		    next j</a:t>
            </a:r>
          </a:p>
          <a:p>
            <a:pPr lvl="2" eaLnBrk="1" hangingPunct="1">
              <a:buFontTx/>
              <a:buNone/>
            </a:pPr>
            <a:r>
              <a:rPr lang="en-US" sz="1800" smtClean="0">
                <a:latin typeface="Lucida Console" pitchFamily="49" charset="0"/>
              </a:rPr>
              <a:t>		next 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21804979-9771-43F9-9170-3B825D676F28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 Loop Positional Tree</a:t>
            </a:r>
          </a:p>
        </p:txBody>
      </p:sp>
      <p:grpSp>
        <p:nvGrpSpPr>
          <p:cNvPr id="6150" name="Group 49"/>
          <p:cNvGrpSpPr>
            <a:grpSpLocks/>
          </p:cNvGrpSpPr>
          <p:nvPr/>
        </p:nvGrpSpPr>
        <p:grpSpPr bwMode="auto">
          <a:xfrm>
            <a:off x="1295400" y="2362200"/>
            <a:ext cx="6873875" cy="2940050"/>
            <a:chOff x="630" y="1071"/>
            <a:chExt cx="4330" cy="1852"/>
          </a:xfrm>
        </p:grpSpPr>
        <p:grpSp>
          <p:nvGrpSpPr>
            <p:cNvPr id="6151" name="Group 3"/>
            <p:cNvGrpSpPr>
              <a:grpSpLocks/>
            </p:cNvGrpSpPr>
            <p:nvPr/>
          </p:nvGrpSpPr>
          <p:grpSpPr bwMode="auto">
            <a:xfrm>
              <a:off x="1380" y="1071"/>
              <a:ext cx="2855" cy="629"/>
              <a:chOff x="1912" y="1071"/>
              <a:chExt cx="1984" cy="629"/>
            </a:xfrm>
          </p:grpSpPr>
          <p:sp>
            <p:nvSpPr>
              <p:cNvPr id="6194" name="Line 4"/>
              <p:cNvSpPr>
                <a:spLocks noChangeShapeType="1"/>
              </p:cNvSpPr>
              <p:nvPr/>
            </p:nvSpPr>
            <p:spPr bwMode="auto">
              <a:xfrm flipH="1">
                <a:off x="1912" y="1071"/>
                <a:ext cx="992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5" name="Line 5"/>
              <p:cNvSpPr>
                <a:spLocks noChangeShapeType="1"/>
              </p:cNvSpPr>
              <p:nvPr/>
            </p:nvSpPr>
            <p:spPr bwMode="auto">
              <a:xfrm>
                <a:off x="2904" y="1071"/>
                <a:ext cx="992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6" name="Line 6"/>
              <p:cNvSpPr>
                <a:spLocks noChangeShapeType="1"/>
              </p:cNvSpPr>
              <p:nvPr/>
            </p:nvSpPr>
            <p:spPr bwMode="auto">
              <a:xfrm flipH="1" flipV="1">
                <a:off x="2904" y="1071"/>
                <a:ext cx="0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52" name="Group 7"/>
            <p:cNvGrpSpPr>
              <a:grpSpLocks/>
            </p:cNvGrpSpPr>
            <p:nvPr/>
          </p:nvGrpSpPr>
          <p:grpSpPr bwMode="auto">
            <a:xfrm>
              <a:off x="848" y="1700"/>
              <a:ext cx="1064" cy="968"/>
              <a:chOff x="920" y="1700"/>
              <a:chExt cx="1984" cy="629"/>
            </a:xfrm>
          </p:grpSpPr>
          <p:sp>
            <p:nvSpPr>
              <p:cNvPr id="6189" name="Line 8"/>
              <p:cNvSpPr>
                <a:spLocks noChangeShapeType="1"/>
              </p:cNvSpPr>
              <p:nvPr/>
            </p:nvSpPr>
            <p:spPr bwMode="auto">
              <a:xfrm flipH="1">
                <a:off x="920" y="1700"/>
                <a:ext cx="992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0" name="Line 9"/>
              <p:cNvSpPr>
                <a:spLocks noChangeShapeType="1"/>
              </p:cNvSpPr>
              <p:nvPr/>
            </p:nvSpPr>
            <p:spPr bwMode="auto">
              <a:xfrm>
                <a:off x="1912" y="1700"/>
                <a:ext cx="992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1" name="Line 10"/>
              <p:cNvSpPr>
                <a:spLocks noChangeShapeType="1"/>
              </p:cNvSpPr>
              <p:nvPr/>
            </p:nvSpPr>
            <p:spPr bwMode="auto">
              <a:xfrm flipH="1" flipV="1">
                <a:off x="1912" y="1700"/>
                <a:ext cx="0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2" name="Line 11"/>
              <p:cNvSpPr>
                <a:spLocks noChangeShapeType="1"/>
              </p:cNvSpPr>
              <p:nvPr/>
            </p:nvSpPr>
            <p:spPr bwMode="auto">
              <a:xfrm flipH="1">
                <a:off x="1453" y="1700"/>
                <a:ext cx="459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3" name="Line 12"/>
              <p:cNvSpPr>
                <a:spLocks noChangeShapeType="1"/>
              </p:cNvSpPr>
              <p:nvPr/>
            </p:nvSpPr>
            <p:spPr bwMode="auto">
              <a:xfrm>
                <a:off x="1912" y="1700"/>
                <a:ext cx="459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53" name="Group 13"/>
            <p:cNvGrpSpPr>
              <a:grpSpLocks/>
            </p:cNvGrpSpPr>
            <p:nvPr/>
          </p:nvGrpSpPr>
          <p:grpSpPr bwMode="auto">
            <a:xfrm>
              <a:off x="2276" y="1700"/>
              <a:ext cx="1064" cy="968"/>
              <a:chOff x="920" y="1700"/>
              <a:chExt cx="1984" cy="629"/>
            </a:xfrm>
          </p:grpSpPr>
          <p:sp>
            <p:nvSpPr>
              <p:cNvPr id="6184" name="Line 14"/>
              <p:cNvSpPr>
                <a:spLocks noChangeShapeType="1"/>
              </p:cNvSpPr>
              <p:nvPr/>
            </p:nvSpPr>
            <p:spPr bwMode="auto">
              <a:xfrm flipH="1">
                <a:off x="920" y="1700"/>
                <a:ext cx="992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5" name="Line 15"/>
              <p:cNvSpPr>
                <a:spLocks noChangeShapeType="1"/>
              </p:cNvSpPr>
              <p:nvPr/>
            </p:nvSpPr>
            <p:spPr bwMode="auto">
              <a:xfrm>
                <a:off x="1912" y="1700"/>
                <a:ext cx="992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6" name="Line 16"/>
              <p:cNvSpPr>
                <a:spLocks noChangeShapeType="1"/>
              </p:cNvSpPr>
              <p:nvPr/>
            </p:nvSpPr>
            <p:spPr bwMode="auto">
              <a:xfrm flipH="1" flipV="1">
                <a:off x="1912" y="1700"/>
                <a:ext cx="0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7" name="Line 17"/>
              <p:cNvSpPr>
                <a:spLocks noChangeShapeType="1"/>
              </p:cNvSpPr>
              <p:nvPr/>
            </p:nvSpPr>
            <p:spPr bwMode="auto">
              <a:xfrm flipH="1">
                <a:off x="1453" y="1700"/>
                <a:ext cx="459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8" name="Line 18"/>
              <p:cNvSpPr>
                <a:spLocks noChangeShapeType="1"/>
              </p:cNvSpPr>
              <p:nvPr/>
            </p:nvSpPr>
            <p:spPr bwMode="auto">
              <a:xfrm>
                <a:off x="1912" y="1700"/>
                <a:ext cx="459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54" name="Text Box 19"/>
            <p:cNvSpPr txBox="1">
              <a:spLocks noChangeArrowheads="1"/>
            </p:cNvSpPr>
            <p:nvPr/>
          </p:nvSpPr>
          <p:spPr bwMode="auto">
            <a:xfrm>
              <a:off x="678" y="2692"/>
              <a:ext cx="3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11</a:t>
              </a:r>
            </a:p>
          </p:txBody>
        </p:sp>
        <p:sp>
          <p:nvSpPr>
            <p:cNvPr id="6155" name="Text Box 20"/>
            <p:cNvSpPr txBox="1">
              <a:spLocks noChangeArrowheads="1"/>
            </p:cNvSpPr>
            <p:nvPr/>
          </p:nvSpPr>
          <p:spPr bwMode="auto">
            <a:xfrm>
              <a:off x="968" y="2692"/>
              <a:ext cx="3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12</a:t>
              </a:r>
            </a:p>
          </p:txBody>
        </p:sp>
        <p:sp>
          <p:nvSpPr>
            <p:cNvPr id="6156" name="Text Box 21"/>
            <p:cNvSpPr txBox="1">
              <a:spLocks noChangeArrowheads="1"/>
            </p:cNvSpPr>
            <p:nvPr/>
          </p:nvSpPr>
          <p:spPr bwMode="auto">
            <a:xfrm>
              <a:off x="1211" y="2692"/>
              <a:ext cx="3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13</a:t>
              </a:r>
            </a:p>
          </p:txBody>
        </p:sp>
        <p:sp>
          <p:nvSpPr>
            <p:cNvPr id="6157" name="Text Box 22"/>
            <p:cNvSpPr txBox="1">
              <a:spLocks noChangeArrowheads="1"/>
            </p:cNvSpPr>
            <p:nvPr/>
          </p:nvSpPr>
          <p:spPr bwMode="auto">
            <a:xfrm>
              <a:off x="1501" y="2692"/>
              <a:ext cx="3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14</a:t>
              </a:r>
            </a:p>
          </p:txBody>
        </p:sp>
        <p:sp>
          <p:nvSpPr>
            <p:cNvPr id="6158" name="Text Box 23"/>
            <p:cNvSpPr txBox="1">
              <a:spLocks noChangeArrowheads="1"/>
            </p:cNvSpPr>
            <p:nvPr/>
          </p:nvSpPr>
          <p:spPr bwMode="auto">
            <a:xfrm>
              <a:off x="1767" y="2692"/>
              <a:ext cx="3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15</a:t>
              </a:r>
            </a:p>
          </p:txBody>
        </p:sp>
        <p:sp>
          <p:nvSpPr>
            <p:cNvPr id="6159" name="Text Box 24"/>
            <p:cNvSpPr txBox="1">
              <a:spLocks noChangeArrowheads="1"/>
            </p:cNvSpPr>
            <p:nvPr/>
          </p:nvSpPr>
          <p:spPr bwMode="auto">
            <a:xfrm>
              <a:off x="2105" y="2692"/>
              <a:ext cx="3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21</a:t>
              </a:r>
            </a:p>
          </p:txBody>
        </p:sp>
        <p:sp>
          <p:nvSpPr>
            <p:cNvPr id="6160" name="Text Box 25"/>
            <p:cNvSpPr txBox="1">
              <a:spLocks noChangeArrowheads="1"/>
            </p:cNvSpPr>
            <p:nvPr/>
          </p:nvSpPr>
          <p:spPr bwMode="auto">
            <a:xfrm>
              <a:off x="2395" y="2692"/>
              <a:ext cx="3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22</a:t>
              </a:r>
            </a:p>
          </p:txBody>
        </p:sp>
        <p:sp>
          <p:nvSpPr>
            <p:cNvPr id="6161" name="Text Box 26"/>
            <p:cNvSpPr txBox="1">
              <a:spLocks noChangeArrowheads="1"/>
            </p:cNvSpPr>
            <p:nvPr/>
          </p:nvSpPr>
          <p:spPr bwMode="auto">
            <a:xfrm>
              <a:off x="2638" y="2692"/>
              <a:ext cx="3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23</a:t>
              </a:r>
            </a:p>
          </p:txBody>
        </p:sp>
        <p:sp>
          <p:nvSpPr>
            <p:cNvPr id="6162" name="Text Box 27"/>
            <p:cNvSpPr txBox="1">
              <a:spLocks noChangeArrowheads="1"/>
            </p:cNvSpPr>
            <p:nvPr/>
          </p:nvSpPr>
          <p:spPr bwMode="auto">
            <a:xfrm>
              <a:off x="2928" y="2692"/>
              <a:ext cx="3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24</a:t>
              </a:r>
            </a:p>
          </p:txBody>
        </p:sp>
        <p:sp>
          <p:nvSpPr>
            <p:cNvPr id="6163" name="Text Box 28"/>
            <p:cNvSpPr txBox="1">
              <a:spLocks noChangeArrowheads="1"/>
            </p:cNvSpPr>
            <p:nvPr/>
          </p:nvSpPr>
          <p:spPr bwMode="auto">
            <a:xfrm>
              <a:off x="3194" y="2692"/>
              <a:ext cx="3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25</a:t>
              </a:r>
            </a:p>
          </p:txBody>
        </p:sp>
        <p:grpSp>
          <p:nvGrpSpPr>
            <p:cNvPr id="6164" name="Group 29"/>
            <p:cNvGrpSpPr>
              <a:grpSpLocks/>
            </p:cNvGrpSpPr>
            <p:nvPr/>
          </p:nvGrpSpPr>
          <p:grpSpPr bwMode="auto">
            <a:xfrm>
              <a:off x="3703" y="1700"/>
              <a:ext cx="1064" cy="968"/>
              <a:chOff x="920" y="1700"/>
              <a:chExt cx="1984" cy="629"/>
            </a:xfrm>
          </p:grpSpPr>
          <p:sp>
            <p:nvSpPr>
              <p:cNvPr id="6179" name="Line 30"/>
              <p:cNvSpPr>
                <a:spLocks noChangeShapeType="1"/>
              </p:cNvSpPr>
              <p:nvPr/>
            </p:nvSpPr>
            <p:spPr bwMode="auto">
              <a:xfrm flipH="1">
                <a:off x="920" y="1700"/>
                <a:ext cx="992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0" name="Line 31"/>
              <p:cNvSpPr>
                <a:spLocks noChangeShapeType="1"/>
              </p:cNvSpPr>
              <p:nvPr/>
            </p:nvSpPr>
            <p:spPr bwMode="auto">
              <a:xfrm>
                <a:off x="1912" y="1700"/>
                <a:ext cx="992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1" name="Line 32"/>
              <p:cNvSpPr>
                <a:spLocks noChangeShapeType="1"/>
              </p:cNvSpPr>
              <p:nvPr/>
            </p:nvSpPr>
            <p:spPr bwMode="auto">
              <a:xfrm flipH="1" flipV="1">
                <a:off x="1912" y="1700"/>
                <a:ext cx="0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2" name="Line 33"/>
              <p:cNvSpPr>
                <a:spLocks noChangeShapeType="1"/>
              </p:cNvSpPr>
              <p:nvPr/>
            </p:nvSpPr>
            <p:spPr bwMode="auto">
              <a:xfrm flipH="1">
                <a:off x="1453" y="1700"/>
                <a:ext cx="459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3" name="Line 34"/>
              <p:cNvSpPr>
                <a:spLocks noChangeShapeType="1"/>
              </p:cNvSpPr>
              <p:nvPr/>
            </p:nvSpPr>
            <p:spPr bwMode="auto">
              <a:xfrm>
                <a:off x="1912" y="1700"/>
                <a:ext cx="459" cy="6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65" name="Text Box 35"/>
            <p:cNvSpPr txBox="1">
              <a:spLocks noChangeArrowheads="1"/>
            </p:cNvSpPr>
            <p:nvPr/>
          </p:nvSpPr>
          <p:spPr bwMode="auto">
            <a:xfrm>
              <a:off x="3532" y="2692"/>
              <a:ext cx="3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31</a:t>
              </a:r>
            </a:p>
          </p:txBody>
        </p:sp>
        <p:sp>
          <p:nvSpPr>
            <p:cNvPr id="6166" name="Text Box 36"/>
            <p:cNvSpPr txBox="1">
              <a:spLocks noChangeArrowheads="1"/>
            </p:cNvSpPr>
            <p:nvPr/>
          </p:nvSpPr>
          <p:spPr bwMode="auto">
            <a:xfrm>
              <a:off x="3822" y="2692"/>
              <a:ext cx="3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32</a:t>
              </a:r>
            </a:p>
          </p:txBody>
        </p:sp>
        <p:sp>
          <p:nvSpPr>
            <p:cNvPr id="6167" name="Text Box 37"/>
            <p:cNvSpPr txBox="1">
              <a:spLocks noChangeArrowheads="1"/>
            </p:cNvSpPr>
            <p:nvPr/>
          </p:nvSpPr>
          <p:spPr bwMode="auto">
            <a:xfrm>
              <a:off x="4065" y="2692"/>
              <a:ext cx="3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33</a:t>
              </a:r>
            </a:p>
          </p:txBody>
        </p:sp>
        <p:sp>
          <p:nvSpPr>
            <p:cNvPr id="6168" name="Text Box 38"/>
            <p:cNvSpPr txBox="1">
              <a:spLocks noChangeArrowheads="1"/>
            </p:cNvSpPr>
            <p:nvPr/>
          </p:nvSpPr>
          <p:spPr bwMode="auto">
            <a:xfrm>
              <a:off x="4355" y="2692"/>
              <a:ext cx="3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34</a:t>
              </a:r>
            </a:p>
          </p:txBody>
        </p:sp>
        <p:sp>
          <p:nvSpPr>
            <p:cNvPr id="6169" name="Text Box 39"/>
            <p:cNvSpPr txBox="1">
              <a:spLocks noChangeArrowheads="1"/>
            </p:cNvSpPr>
            <p:nvPr/>
          </p:nvSpPr>
          <p:spPr bwMode="auto">
            <a:xfrm>
              <a:off x="4621" y="2692"/>
              <a:ext cx="3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35</a:t>
              </a:r>
            </a:p>
          </p:txBody>
        </p:sp>
        <p:sp>
          <p:nvSpPr>
            <p:cNvPr id="6170" name="Text Box 40"/>
            <p:cNvSpPr txBox="1">
              <a:spLocks noChangeArrowheads="1"/>
            </p:cNvSpPr>
            <p:nvPr/>
          </p:nvSpPr>
          <p:spPr bwMode="auto">
            <a:xfrm>
              <a:off x="1743" y="1144"/>
              <a:ext cx="6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i = 1</a:t>
              </a:r>
            </a:p>
          </p:txBody>
        </p:sp>
        <p:sp>
          <p:nvSpPr>
            <p:cNvPr id="6171" name="Text Box 41"/>
            <p:cNvSpPr txBox="1">
              <a:spLocks noChangeArrowheads="1"/>
            </p:cNvSpPr>
            <p:nvPr/>
          </p:nvSpPr>
          <p:spPr bwMode="auto">
            <a:xfrm>
              <a:off x="2348" y="1337"/>
              <a:ext cx="6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i = 2</a:t>
              </a:r>
            </a:p>
          </p:txBody>
        </p:sp>
        <p:sp>
          <p:nvSpPr>
            <p:cNvPr id="6172" name="Text Box 42"/>
            <p:cNvSpPr txBox="1">
              <a:spLocks noChangeArrowheads="1"/>
            </p:cNvSpPr>
            <p:nvPr/>
          </p:nvSpPr>
          <p:spPr bwMode="auto">
            <a:xfrm>
              <a:off x="3412" y="1144"/>
              <a:ext cx="6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i = 3</a:t>
              </a:r>
            </a:p>
          </p:txBody>
        </p:sp>
        <p:sp>
          <p:nvSpPr>
            <p:cNvPr id="6173" name="Text Box 43"/>
            <p:cNvSpPr txBox="1">
              <a:spLocks noChangeArrowheads="1"/>
            </p:cNvSpPr>
            <p:nvPr/>
          </p:nvSpPr>
          <p:spPr bwMode="auto">
            <a:xfrm>
              <a:off x="630" y="1821"/>
              <a:ext cx="387" cy="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j=1</a:t>
              </a:r>
              <a:br>
                <a:rPr lang="en-US" sz="1400">
                  <a:latin typeface="Arial" charset="0"/>
                </a:rPr>
              </a:br>
              <a:r>
                <a:rPr lang="en-US" sz="1400">
                  <a:latin typeface="Arial" charset="0"/>
                </a:rPr>
                <a:t>j=2</a:t>
              </a:r>
              <a:br>
                <a:rPr lang="en-US" sz="1400">
                  <a:latin typeface="Arial" charset="0"/>
                </a:rPr>
              </a:br>
              <a:r>
                <a:rPr lang="en-US" sz="1400">
                  <a:latin typeface="Arial" charset="0"/>
                </a:rPr>
                <a:t>j=3</a:t>
              </a:r>
              <a:br>
                <a:rPr lang="en-US" sz="1400">
                  <a:latin typeface="Arial" charset="0"/>
                </a:rPr>
              </a:br>
              <a:r>
                <a:rPr lang="en-US" sz="1400">
                  <a:latin typeface="Arial" charset="0"/>
                </a:rPr>
                <a:t>j=4</a:t>
              </a:r>
              <a:br>
                <a:rPr lang="en-US" sz="1400">
                  <a:latin typeface="Arial" charset="0"/>
                </a:rPr>
              </a:br>
              <a:r>
                <a:rPr lang="en-US" sz="1400">
                  <a:latin typeface="Arial" charset="0"/>
                </a:rPr>
                <a:t>j=5</a:t>
              </a:r>
            </a:p>
          </p:txBody>
        </p:sp>
        <p:sp>
          <p:nvSpPr>
            <p:cNvPr id="6174" name="Line 44"/>
            <p:cNvSpPr>
              <a:spLocks noChangeShapeType="1"/>
            </p:cNvSpPr>
            <p:nvPr/>
          </p:nvSpPr>
          <p:spPr bwMode="auto">
            <a:xfrm>
              <a:off x="872" y="1918"/>
              <a:ext cx="339" cy="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Line 45"/>
            <p:cNvSpPr>
              <a:spLocks noChangeShapeType="1"/>
            </p:cNvSpPr>
            <p:nvPr/>
          </p:nvSpPr>
          <p:spPr bwMode="auto">
            <a:xfrm>
              <a:off x="872" y="2039"/>
              <a:ext cx="411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Line 46"/>
            <p:cNvSpPr>
              <a:spLocks noChangeShapeType="1"/>
            </p:cNvSpPr>
            <p:nvPr/>
          </p:nvSpPr>
          <p:spPr bwMode="auto">
            <a:xfrm flipV="1">
              <a:off x="872" y="2160"/>
              <a:ext cx="508" cy="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Line 47"/>
            <p:cNvSpPr>
              <a:spLocks noChangeShapeType="1"/>
            </p:cNvSpPr>
            <p:nvPr/>
          </p:nvSpPr>
          <p:spPr bwMode="auto">
            <a:xfrm flipV="1">
              <a:off x="872" y="2208"/>
              <a:ext cx="629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Line 48"/>
            <p:cNvSpPr>
              <a:spLocks noChangeShapeType="1"/>
            </p:cNvSpPr>
            <p:nvPr/>
          </p:nvSpPr>
          <p:spPr bwMode="auto">
            <a:xfrm flipV="1">
              <a:off x="872" y="2233"/>
              <a:ext cx="798" cy="2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01602839-8640-418B-B2A0-0526683DDA3E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Terminology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Traverse</a:t>
            </a:r>
            <a:r>
              <a:rPr lang="en-US" smtClean="0">
                <a:sym typeface="Symbol" pitchFamily="18" charset="2"/>
              </a:rPr>
              <a:t> a tree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ym typeface="Symbol" pitchFamily="18" charset="2"/>
              </a:rPr>
              <a:t>Visit each vertex in a specific order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Visit</a:t>
            </a:r>
            <a:r>
              <a:rPr lang="en-US" smtClean="0">
                <a:sym typeface="Symbol" pitchFamily="18" charset="2"/>
              </a:rPr>
              <a:t> a vertex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ym typeface="Symbol" pitchFamily="18" charset="2"/>
              </a:rPr>
              <a:t>Performing a task at a vertex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>
                <a:sym typeface="Symbol" pitchFamily="18" charset="2"/>
              </a:rPr>
              <a:t>Do a computation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>
                <a:sym typeface="Symbol" pitchFamily="18" charset="2"/>
              </a:rPr>
              <a:t>Take a decision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Kolman uses the term “search” to mean traverse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Search implies looking for a specific vertex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This is not necessarily the case</a:t>
            </a:r>
            <a:endParaRPr lang="en-US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81D9966D-0153-4062-8899-CB5395D93484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pPr eaLnBrk="1" hangingPunct="1"/>
            <a:r>
              <a:rPr lang="en-US" smtClean="0"/>
              <a:t>Tree Traversal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416925" cy="4495800"/>
          </a:xfrm>
        </p:spPr>
        <p:txBody>
          <a:bodyPr/>
          <a:lstStyle/>
          <a:p>
            <a:pPr eaLnBrk="1" hangingPunct="1"/>
            <a:r>
              <a:rPr lang="en-US" smtClean="0"/>
              <a:t>Applications using trees, traverse the tree in a methodic way</a:t>
            </a:r>
          </a:p>
          <a:p>
            <a:pPr lvl="1" eaLnBrk="1" hangingPunct="1"/>
            <a:r>
              <a:rPr lang="en-US" smtClean="0"/>
              <a:t>To ensure visiting every vertex, exactly once</a:t>
            </a:r>
          </a:p>
          <a:p>
            <a:pPr eaLnBrk="1" hangingPunct="1"/>
            <a:r>
              <a:rPr lang="en-US" smtClean="0"/>
              <a:t>We will explore three methodic ways</a:t>
            </a:r>
          </a:p>
          <a:p>
            <a:pPr eaLnBrk="1" hangingPunct="1"/>
            <a:r>
              <a:rPr lang="en-US" smtClean="0"/>
              <a:t>Example:  Assume we want to compute </a:t>
            </a:r>
          </a:p>
          <a:p>
            <a:pPr lvl="1" eaLnBrk="1" hangingPunct="1"/>
            <a:r>
              <a:rPr lang="en-US" smtClean="0"/>
              <a:t>The average age, maximum age, and minimum age of all of the children from five families</a:t>
            </a:r>
          </a:p>
          <a:p>
            <a:pPr lvl="2" eaLnBrk="1" hangingPunct="1"/>
            <a:r>
              <a:rPr lang="en-US" smtClean="0"/>
              <a:t>Tree on next slide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1678A7AC-6D57-4437-A028-CAF814533FFC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Traversal Example</a:t>
            </a: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33400" y="2362200"/>
            <a:ext cx="8115300" cy="3332163"/>
            <a:chOff x="-47" y="902"/>
            <a:chExt cx="5831" cy="2685"/>
          </a:xfrm>
        </p:grpSpPr>
        <p:sp>
          <p:nvSpPr>
            <p:cNvPr id="9223" name="Oval 4"/>
            <p:cNvSpPr>
              <a:spLocks noChangeArrowheads="1"/>
            </p:cNvSpPr>
            <p:nvPr/>
          </p:nvSpPr>
          <p:spPr bwMode="auto">
            <a:xfrm>
              <a:off x="2300" y="902"/>
              <a:ext cx="1306" cy="5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4" name="Text Box 5"/>
            <p:cNvSpPr txBox="1">
              <a:spLocks noChangeArrowheads="1"/>
            </p:cNvSpPr>
            <p:nvPr/>
          </p:nvSpPr>
          <p:spPr bwMode="auto">
            <a:xfrm>
              <a:off x="2300" y="999"/>
              <a:ext cx="1283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Neighborhood</a:t>
              </a:r>
              <a:br>
                <a:rPr lang="en-US" sz="1400">
                  <a:latin typeface="Arial" charset="0"/>
                </a:rPr>
              </a:br>
              <a:r>
                <a:rPr lang="en-US" sz="1400">
                  <a:latin typeface="Arial" charset="0"/>
                </a:rPr>
                <a:t>families</a:t>
              </a:r>
            </a:p>
          </p:txBody>
        </p:sp>
        <p:sp>
          <p:nvSpPr>
            <p:cNvPr id="9225" name="Oval 6"/>
            <p:cNvSpPr>
              <a:spLocks noChangeArrowheads="1"/>
            </p:cNvSpPr>
            <p:nvPr/>
          </p:nvSpPr>
          <p:spPr bwMode="auto">
            <a:xfrm>
              <a:off x="678" y="1724"/>
              <a:ext cx="702" cy="33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6" name="Text Box 7"/>
            <p:cNvSpPr txBox="1">
              <a:spLocks noChangeArrowheads="1"/>
            </p:cNvSpPr>
            <p:nvPr/>
          </p:nvSpPr>
          <p:spPr bwMode="auto">
            <a:xfrm>
              <a:off x="558" y="1773"/>
              <a:ext cx="919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A.</a:t>
              </a:r>
              <a:r>
                <a:rPr lang="en-US" sz="1800">
                  <a:latin typeface="Arial" charset="0"/>
                </a:rPr>
                <a:t> </a:t>
              </a:r>
              <a:r>
                <a:rPr lang="en-US" sz="1400">
                  <a:latin typeface="Arial" charset="0"/>
                </a:rPr>
                <a:t>Jones</a:t>
              </a:r>
            </a:p>
          </p:txBody>
        </p:sp>
        <p:sp>
          <p:nvSpPr>
            <p:cNvPr id="9227" name="Oval 8"/>
            <p:cNvSpPr>
              <a:spLocks noChangeArrowheads="1"/>
            </p:cNvSpPr>
            <p:nvPr/>
          </p:nvSpPr>
          <p:spPr bwMode="auto">
            <a:xfrm>
              <a:off x="1646" y="1724"/>
              <a:ext cx="702" cy="33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8" name="Text Box 9"/>
            <p:cNvSpPr txBox="1">
              <a:spLocks noChangeArrowheads="1"/>
            </p:cNvSpPr>
            <p:nvPr/>
          </p:nvSpPr>
          <p:spPr bwMode="auto">
            <a:xfrm>
              <a:off x="1526" y="1773"/>
              <a:ext cx="91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Halls</a:t>
              </a:r>
            </a:p>
          </p:txBody>
        </p:sp>
        <p:sp>
          <p:nvSpPr>
            <p:cNvPr id="9229" name="Oval 10"/>
            <p:cNvSpPr>
              <a:spLocks noChangeArrowheads="1"/>
            </p:cNvSpPr>
            <p:nvPr/>
          </p:nvSpPr>
          <p:spPr bwMode="auto">
            <a:xfrm>
              <a:off x="2590" y="1725"/>
              <a:ext cx="702" cy="33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0" name="Text Box 11"/>
            <p:cNvSpPr txBox="1">
              <a:spLocks noChangeArrowheads="1"/>
            </p:cNvSpPr>
            <p:nvPr/>
          </p:nvSpPr>
          <p:spPr bwMode="auto">
            <a:xfrm>
              <a:off x="2469" y="1773"/>
              <a:ext cx="91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Smith</a:t>
              </a:r>
            </a:p>
          </p:txBody>
        </p:sp>
        <p:sp>
          <p:nvSpPr>
            <p:cNvPr id="9231" name="Oval 12"/>
            <p:cNvSpPr>
              <a:spLocks noChangeArrowheads="1"/>
            </p:cNvSpPr>
            <p:nvPr/>
          </p:nvSpPr>
          <p:spPr bwMode="auto">
            <a:xfrm>
              <a:off x="3558" y="1724"/>
              <a:ext cx="702" cy="33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2" name="Text Box 13"/>
            <p:cNvSpPr txBox="1">
              <a:spLocks noChangeArrowheads="1"/>
            </p:cNvSpPr>
            <p:nvPr/>
          </p:nvSpPr>
          <p:spPr bwMode="auto">
            <a:xfrm>
              <a:off x="3437" y="1773"/>
              <a:ext cx="91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Taylor</a:t>
              </a:r>
            </a:p>
          </p:txBody>
        </p:sp>
        <p:sp>
          <p:nvSpPr>
            <p:cNvPr id="9233" name="Oval 14"/>
            <p:cNvSpPr>
              <a:spLocks noChangeArrowheads="1"/>
            </p:cNvSpPr>
            <p:nvPr/>
          </p:nvSpPr>
          <p:spPr bwMode="auto">
            <a:xfrm>
              <a:off x="4525" y="1724"/>
              <a:ext cx="702" cy="33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4" name="Text Box 15"/>
            <p:cNvSpPr txBox="1">
              <a:spLocks noChangeArrowheads="1"/>
            </p:cNvSpPr>
            <p:nvPr/>
          </p:nvSpPr>
          <p:spPr bwMode="auto">
            <a:xfrm>
              <a:off x="4429" y="1773"/>
              <a:ext cx="91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B. Jones</a:t>
              </a:r>
            </a:p>
          </p:txBody>
        </p:sp>
        <p:sp>
          <p:nvSpPr>
            <p:cNvPr id="9235" name="Line 16"/>
            <p:cNvSpPr>
              <a:spLocks noChangeShapeType="1"/>
            </p:cNvSpPr>
            <p:nvPr/>
          </p:nvSpPr>
          <p:spPr bwMode="auto">
            <a:xfrm flipH="1">
              <a:off x="1235" y="1410"/>
              <a:ext cx="1355" cy="3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Line 17"/>
            <p:cNvSpPr>
              <a:spLocks noChangeShapeType="1"/>
            </p:cNvSpPr>
            <p:nvPr/>
          </p:nvSpPr>
          <p:spPr bwMode="auto">
            <a:xfrm flipH="1">
              <a:off x="2155" y="1458"/>
              <a:ext cx="604" cy="2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Line 18"/>
            <p:cNvSpPr>
              <a:spLocks noChangeShapeType="1"/>
            </p:cNvSpPr>
            <p:nvPr/>
          </p:nvSpPr>
          <p:spPr bwMode="auto">
            <a:xfrm>
              <a:off x="2953" y="1458"/>
              <a:ext cx="0" cy="2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19"/>
            <p:cNvSpPr>
              <a:spLocks noChangeShapeType="1"/>
            </p:cNvSpPr>
            <p:nvPr/>
          </p:nvSpPr>
          <p:spPr bwMode="auto">
            <a:xfrm>
              <a:off x="3316" y="1410"/>
              <a:ext cx="1355" cy="3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Line 20"/>
            <p:cNvSpPr>
              <a:spLocks noChangeShapeType="1"/>
            </p:cNvSpPr>
            <p:nvPr/>
          </p:nvSpPr>
          <p:spPr bwMode="auto">
            <a:xfrm>
              <a:off x="3147" y="1458"/>
              <a:ext cx="604" cy="2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Oval 21"/>
            <p:cNvSpPr>
              <a:spLocks noChangeArrowheads="1"/>
            </p:cNvSpPr>
            <p:nvPr/>
          </p:nvSpPr>
          <p:spPr bwMode="auto">
            <a:xfrm>
              <a:off x="73" y="2450"/>
              <a:ext cx="702" cy="53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1" name="Text Box 22"/>
            <p:cNvSpPr txBox="1">
              <a:spLocks noChangeArrowheads="1"/>
            </p:cNvSpPr>
            <p:nvPr/>
          </p:nvSpPr>
          <p:spPr bwMode="auto">
            <a:xfrm>
              <a:off x="-47" y="2530"/>
              <a:ext cx="919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Katy</a:t>
              </a:r>
              <a:r>
                <a:rPr lang="en-US" sz="1800">
                  <a:latin typeface="Arial" charset="0"/>
                </a:rPr>
                <a:t/>
              </a:r>
              <a:br>
                <a:rPr lang="en-US" sz="1800">
                  <a:latin typeface="Arial" charset="0"/>
                </a:rPr>
              </a:br>
              <a:r>
                <a:rPr lang="en-US" sz="1400">
                  <a:latin typeface="Arial" charset="0"/>
                </a:rPr>
                <a:t>age 3</a:t>
              </a:r>
            </a:p>
          </p:txBody>
        </p:sp>
        <p:sp>
          <p:nvSpPr>
            <p:cNvPr id="9242" name="Oval 23"/>
            <p:cNvSpPr>
              <a:spLocks noChangeArrowheads="1"/>
            </p:cNvSpPr>
            <p:nvPr/>
          </p:nvSpPr>
          <p:spPr bwMode="auto">
            <a:xfrm>
              <a:off x="847" y="2450"/>
              <a:ext cx="702" cy="53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3" name="Text Box 24"/>
            <p:cNvSpPr txBox="1">
              <a:spLocks noChangeArrowheads="1"/>
            </p:cNvSpPr>
            <p:nvPr/>
          </p:nvSpPr>
          <p:spPr bwMode="auto">
            <a:xfrm>
              <a:off x="728" y="2530"/>
              <a:ext cx="918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Tommy</a:t>
              </a:r>
              <a:br>
                <a:rPr lang="en-US" sz="1400">
                  <a:latin typeface="Arial" charset="0"/>
                </a:rPr>
              </a:br>
              <a:r>
                <a:rPr lang="en-US" sz="1400">
                  <a:latin typeface="Arial" charset="0"/>
                </a:rPr>
                <a:t>age 5</a:t>
              </a:r>
            </a:p>
          </p:txBody>
        </p:sp>
        <p:sp>
          <p:nvSpPr>
            <p:cNvPr id="9244" name="Oval 25"/>
            <p:cNvSpPr>
              <a:spLocks noChangeArrowheads="1"/>
            </p:cNvSpPr>
            <p:nvPr/>
          </p:nvSpPr>
          <p:spPr bwMode="auto">
            <a:xfrm>
              <a:off x="1621" y="3048"/>
              <a:ext cx="702" cy="53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5" name="Text Box 26"/>
            <p:cNvSpPr txBox="1">
              <a:spLocks noChangeArrowheads="1"/>
            </p:cNvSpPr>
            <p:nvPr/>
          </p:nvSpPr>
          <p:spPr bwMode="auto">
            <a:xfrm>
              <a:off x="1501" y="3128"/>
              <a:ext cx="919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Phil</a:t>
              </a:r>
              <a:br>
                <a:rPr lang="en-US" sz="1400">
                  <a:latin typeface="Arial" charset="0"/>
                </a:rPr>
              </a:br>
              <a:r>
                <a:rPr lang="en-US" sz="1400">
                  <a:latin typeface="Arial" charset="0"/>
                </a:rPr>
                <a:t>age 8</a:t>
              </a:r>
            </a:p>
          </p:txBody>
        </p:sp>
        <p:sp>
          <p:nvSpPr>
            <p:cNvPr id="9246" name="Line 27"/>
            <p:cNvSpPr>
              <a:spLocks noChangeShapeType="1"/>
            </p:cNvSpPr>
            <p:nvPr/>
          </p:nvSpPr>
          <p:spPr bwMode="auto">
            <a:xfrm flipH="1">
              <a:off x="558" y="2063"/>
              <a:ext cx="339" cy="4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Line 28"/>
            <p:cNvSpPr>
              <a:spLocks noChangeShapeType="1"/>
            </p:cNvSpPr>
            <p:nvPr/>
          </p:nvSpPr>
          <p:spPr bwMode="auto">
            <a:xfrm>
              <a:off x="1090" y="2063"/>
              <a:ext cx="49" cy="3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8" name="Line 29"/>
            <p:cNvSpPr>
              <a:spLocks noChangeShapeType="1"/>
            </p:cNvSpPr>
            <p:nvPr/>
          </p:nvSpPr>
          <p:spPr bwMode="auto">
            <a:xfrm>
              <a:off x="1985" y="2087"/>
              <a:ext cx="0" cy="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9" name="Oval 30"/>
            <p:cNvSpPr>
              <a:spLocks noChangeArrowheads="1"/>
            </p:cNvSpPr>
            <p:nvPr/>
          </p:nvSpPr>
          <p:spPr bwMode="auto">
            <a:xfrm>
              <a:off x="2105" y="2450"/>
              <a:ext cx="702" cy="53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0" name="Text Box 31"/>
            <p:cNvSpPr txBox="1">
              <a:spLocks noChangeArrowheads="1"/>
            </p:cNvSpPr>
            <p:nvPr/>
          </p:nvSpPr>
          <p:spPr bwMode="auto">
            <a:xfrm>
              <a:off x="1984" y="2530"/>
              <a:ext cx="920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Taylor</a:t>
              </a:r>
              <a:br>
                <a:rPr lang="en-US" sz="1400">
                  <a:latin typeface="Arial" charset="0"/>
                </a:rPr>
              </a:br>
              <a:r>
                <a:rPr lang="en-US" sz="1400">
                  <a:latin typeface="Arial" charset="0"/>
                </a:rPr>
                <a:t>age 1</a:t>
              </a:r>
            </a:p>
          </p:txBody>
        </p:sp>
        <p:sp>
          <p:nvSpPr>
            <p:cNvPr id="9251" name="Oval 32"/>
            <p:cNvSpPr>
              <a:spLocks noChangeArrowheads="1"/>
            </p:cNvSpPr>
            <p:nvPr/>
          </p:nvSpPr>
          <p:spPr bwMode="auto">
            <a:xfrm>
              <a:off x="3049" y="2450"/>
              <a:ext cx="702" cy="53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2" name="Text Box 33"/>
            <p:cNvSpPr txBox="1">
              <a:spLocks noChangeArrowheads="1"/>
            </p:cNvSpPr>
            <p:nvPr/>
          </p:nvSpPr>
          <p:spPr bwMode="auto">
            <a:xfrm>
              <a:off x="2929" y="2530"/>
              <a:ext cx="919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Lori</a:t>
              </a:r>
              <a:br>
                <a:rPr lang="en-US" sz="1400">
                  <a:latin typeface="Arial" charset="0"/>
                </a:rPr>
              </a:br>
              <a:r>
                <a:rPr lang="en-US" sz="1400">
                  <a:latin typeface="Arial" charset="0"/>
                </a:rPr>
                <a:t>age 4</a:t>
              </a:r>
            </a:p>
          </p:txBody>
        </p:sp>
        <p:sp>
          <p:nvSpPr>
            <p:cNvPr id="9253" name="Oval 34"/>
            <p:cNvSpPr>
              <a:spLocks noChangeArrowheads="1"/>
            </p:cNvSpPr>
            <p:nvPr/>
          </p:nvSpPr>
          <p:spPr bwMode="auto">
            <a:xfrm>
              <a:off x="2589" y="3054"/>
              <a:ext cx="702" cy="53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4" name="Text Box 35"/>
            <p:cNvSpPr txBox="1">
              <a:spLocks noChangeArrowheads="1"/>
            </p:cNvSpPr>
            <p:nvPr/>
          </p:nvSpPr>
          <p:spPr bwMode="auto">
            <a:xfrm>
              <a:off x="2469" y="3134"/>
              <a:ext cx="918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Lexi</a:t>
              </a:r>
              <a:br>
                <a:rPr lang="en-US" sz="1400">
                  <a:latin typeface="Arial" charset="0"/>
                </a:rPr>
              </a:br>
              <a:r>
                <a:rPr lang="en-US" sz="1400">
                  <a:latin typeface="Arial" charset="0"/>
                </a:rPr>
                <a:t>age 2</a:t>
              </a:r>
            </a:p>
          </p:txBody>
        </p:sp>
        <p:sp>
          <p:nvSpPr>
            <p:cNvPr id="9255" name="Line 36"/>
            <p:cNvSpPr>
              <a:spLocks noChangeShapeType="1"/>
            </p:cNvSpPr>
            <p:nvPr/>
          </p:nvSpPr>
          <p:spPr bwMode="auto">
            <a:xfrm>
              <a:off x="2952" y="2087"/>
              <a:ext cx="0" cy="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6" name="Line 37"/>
            <p:cNvSpPr>
              <a:spLocks noChangeShapeType="1"/>
            </p:cNvSpPr>
            <p:nvPr/>
          </p:nvSpPr>
          <p:spPr bwMode="auto">
            <a:xfrm flipH="1">
              <a:off x="2542" y="2039"/>
              <a:ext cx="217" cy="4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7" name="Line 38"/>
            <p:cNvSpPr>
              <a:spLocks noChangeShapeType="1"/>
            </p:cNvSpPr>
            <p:nvPr/>
          </p:nvSpPr>
          <p:spPr bwMode="auto">
            <a:xfrm>
              <a:off x="3123" y="2039"/>
              <a:ext cx="217" cy="4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8" name="Oval 39"/>
            <p:cNvSpPr>
              <a:spLocks noChangeArrowheads="1"/>
            </p:cNvSpPr>
            <p:nvPr/>
          </p:nvSpPr>
          <p:spPr bwMode="auto">
            <a:xfrm>
              <a:off x="4017" y="2450"/>
              <a:ext cx="702" cy="53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9" name="Text Box 40"/>
            <p:cNvSpPr txBox="1">
              <a:spLocks noChangeArrowheads="1"/>
            </p:cNvSpPr>
            <p:nvPr/>
          </p:nvSpPr>
          <p:spPr bwMode="auto">
            <a:xfrm>
              <a:off x="3897" y="2530"/>
              <a:ext cx="919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Karen</a:t>
              </a:r>
              <a:br>
                <a:rPr lang="en-US" sz="1400">
                  <a:latin typeface="Arial" charset="0"/>
                </a:rPr>
              </a:br>
              <a:r>
                <a:rPr lang="en-US" sz="1400">
                  <a:latin typeface="Arial" charset="0"/>
                </a:rPr>
                <a:t>age 14</a:t>
              </a:r>
            </a:p>
          </p:txBody>
        </p:sp>
        <p:sp>
          <p:nvSpPr>
            <p:cNvPr id="9260" name="Oval 41"/>
            <p:cNvSpPr>
              <a:spLocks noChangeArrowheads="1"/>
            </p:cNvSpPr>
            <p:nvPr/>
          </p:nvSpPr>
          <p:spPr bwMode="auto">
            <a:xfrm>
              <a:off x="3557" y="3054"/>
              <a:ext cx="702" cy="53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Text Box 42"/>
            <p:cNvSpPr txBox="1">
              <a:spLocks noChangeArrowheads="1"/>
            </p:cNvSpPr>
            <p:nvPr/>
          </p:nvSpPr>
          <p:spPr bwMode="auto">
            <a:xfrm>
              <a:off x="3437" y="3134"/>
              <a:ext cx="919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Bart</a:t>
              </a:r>
              <a:br>
                <a:rPr lang="en-US" sz="1400">
                  <a:latin typeface="Arial" charset="0"/>
                </a:rPr>
              </a:br>
              <a:r>
                <a:rPr lang="en-US" sz="1400">
                  <a:latin typeface="Arial" charset="0"/>
                </a:rPr>
                <a:t>age 12</a:t>
              </a:r>
            </a:p>
          </p:txBody>
        </p:sp>
        <p:sp>
          <p:nvSpPr>
            <p:cNvPr id="9262" name="Line 43"/>
            <p:cNvSpPr>
              <a:spLocks noChangeShapeType="1"/>
            </p:cNvSpPr>
            <p:nvPr/>
          </p:nvSpPr>
          <p:spPr bwMode="auto">
            <a:xfrm>
              <a:off x="3920" y="2087"/>
              <a:ext cx="0" cy="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3" name="Line 44"/>
            <p:cNvSpPr>
              <a:spLocks noChangeShapeType="1"/>
            </p:cNvSpPr>
            <p:nvPr/>
          </p:nvSpPr>
          <p:spPr bwMode="auto">
            <a:xfrm>
              <a:off x="4091" y="2039"/>
              <a:ext cx="217" cy="4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4" name="Oval 45"/>
            <p:cNvSpPr>
              <a:spLocks noChangeArrowheads="1"/>
            </p:cNvSpPr>
            <p:nvPr/>
          </p:nvSpPr>
          <p:spPr bwMode="auto">
            <a:xfrm>
              <a:off x="4985" y="2450"/>
              <a:ext cx="702" cy="53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5" name="Text Box 46"/>
            <p:cNvSpPr txBox="1">
              <a:spLocks noChangeArrowheads="1"/>
            </p:cNvSpPr>
            <p:nvPr/>
          </p:nvSpPr>
          <p:spPr bwMode="auto">
            <a:xfrm>
              <a:off x="4865" y="2530"/>
              <a:ext cx="919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Mike</a:t>
              </a:r>
              <a:br>
                <a:rPr lang="en-US" sz="1400">
                  <a:latin typeface="Arial" charset="0"/>
                </a:rPr>
              </a:br>
              <a:r>
                <a:rPr lang="en-US" sz="1400">
                  <a:latin typeface="Arial" charset="0"/>
                </a:rPr>
                <a:t>age 6</a:t>
              </a:r>
            </a:p>
          </p:txBody>
        </p:sp>
        <p:sp>
          <p:nvSpPr>
            <p:cNvPr id="9266" name="Oval 47"/>
            <p:cNvSpPr>
              <a:spLocks noChangeArrowheads="1"/>
            </p:cNvSpPr>
            <p:nvPr/>
          </p:nvSpPr>
          <p:spPr bwMode="auto">
            <a:xfrm>
              <a:off x="4525" y="3054"/>
              <a:ext cx="702" cy="53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7" name="Text Box 48"/>
            <p:cNvSpPr txBox="1">
              <a:spLocks noChangeArrowheads="1"/>
            </p:cNvSpPr>
            <p:nvPr/>
          </p:nvSpPr>
          <p:spPr bwMode="auto">
            <a:xfrm>
              <a:off x="4405" y="3134"/>
              <a:ext cx="919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Ben</a:t>
              </a:r>
              <a:br>
                <a:rPr lang="en-US" sz="1400">
                  <a:latin typeface="Arial" charset="0"/>
                </a:rPr>
              </a:br>
              <a:r>
                <a:rPr lang="en-US" sz="1400">
                  <a:latin typeface="Arial" charset="0"/>
                </a:rPr>
                <a:t>age 2</a:t>
              </a:r>
            </a:p>
          </p:txBody>
        </p:sp>
        <p:sp>
          <p:nvSpPr>
            <p:cNvPr id="9268" name="Line 49"/>
            <p:cNvSpPr>
              <a:spLocks noChangeShapeType="1"/>
            </p:cNvSpPr>
            <p:nvPr/>
          </p:nvSpPr>
          <p:spPr bwMode="auto">
            <a:xfrm>
              <a:off x="4888" y="2087"/>
              <a:ext cx="0" cy="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9" name="Line 50"/>
            <p:cNvSpPr>
              <a:spLocks noChangeShapeType="1"/>
            </p:cNvSpPr>
            <p:nvPr/>
          </p:nvSpPr>
          <p:spPr bwMode="auto">
            <a:xfrm>
              <a:off x="5059" y="2039"/>
              <a:ext cx="217" cy="4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DB68D67F-C240-4122-9CDA-814B98EAC283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423863" y="228600"/>
            <a:ext cx="8229600" cy="781050"/>
          </a:xfrm>
        </p:spPr>
        <p:txBody>
          <a:bodyPr/>
          <a:lstStyle/>
          <a:p>
            <a:pPr eaLnBrk="1" hangingPunct="1"/>
            <a:r>
              <a:rPr lang="en-US" smtClean="0"/>
              <a:t>Traversal Example (cont)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05800" cy="4114800"/>
          </a:xfrm>
        </p:spPr>
        <p:txBody>
          <a:bodyPr/>
          <a:lstStyle/>
          <a:p>
            <a:pPr marL="533400" indent="-533400" eaLnBrk="1" hangingPunct="1"/>
            <a:r>
              <a:rPr lang="en-US" smtClean="0"/>
              <a:t>To ensure that we don’t miss a child</a:t>
            </a:r>
          </a:p>
          <a:p>
            <a:pPr marL="914400" lvl="1" indent="-457200" eaLnBrk="1" hangingPunct="1"/>
            <a:r>
              <a:rPr lang="en-US" smtClean="0"/>
              <a:t>Need a systematic way to visit each vertex </a:t>
            </a:r>
          </a:p>
          <a:p>
            <a:pPr marL="914400" lvl="1" indent="-457200" eaLnBrk="1" hangingPunct="1"/>
            <a:r>
              <a:rPr lang="en-US" smtClean="0"/>
              <a:t>To calculate the average, max, and min ages for all of the children</a:t>
            </a:r>
          </a:p>
          <a:p>
            <a:pPr marL="533400" indent="-533400" eaLnBrk="1" hangingPunct="1"/>
            <a:r>
              <a:rPr lang="en-US" smtClean="0"/>
              <a:t>By defining a systematic process</a:t>
            </a:r>
          </a:p>
          <a:p>
            <a:pPr marL="914400" lvl="1" indent="-457200" eaLnBrk="1" hangingPunct="1"/>
            <a:r>
              <a:rPr lang="en-US" smtClean="0"/>
              <a:t>Not only can a human be sure not to miss a vertex</a:t>
            </a:r>
          </a:p>
          <a:p>
            <a:pPr marL="914400" lvl="1" indent="-457200" eaLnBrk="1" hangingPunct="1"/>
            <a:r>
              <a:rPr lang="en-US" smtClean="0"/>
              <a:t>But also can serve as the basis for developing a computer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18 - </a:t>
            </a:r>
            <a:fld id="{1A745DF7-A4FB-4826-B3C6-0D7F9F15BC0C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782638"/>
          </a:xfrm>
        </p:spPr>
        <p:txBody>
          <a:bodyPr/>
          <a:lstStyle/>
          <a:p>
            <a:pPr eaLnBrk="1" hangingPunct="1"/>
            <a:r>
              <a:rPr lang="en-US" sz="4000" smtClean="0"/>
              <a:t>One Such Systematic Process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7772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/>
              <a:t>Starting at the root, repeatedly take the leftmost “untraveled” edge until you arrive at a leaf 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/>
              <a:t>Include each vertex in the average, max, and min calculations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/>
              <a:t>One at a time, go back up the edges until you reach a vertex that hasn’t had all of its outgoing edges traveled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/>
              <a:t>Traverse the leftmost “untraveled” edge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/>
              <a:t>If you get back to the root and there are no untraveled edges, you are done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5875" cap="flat" cmpd="sng" algn="ctr">
          <a:solidFill>
            <a:schemeClr val="tx1"/>
          </a:solidFill>
          <a:prstDash val="solid"/>
          <a:round/>
          <a:headEnd type="none" w="sm" len="sm"/>
          <a:tailEnd type="stealth" w="lg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5875" cap="flat" cmpd="sng" algn="ctr">
          <a:solidFill>
            <a:schemeClr val="tx1"/>
          </a:solidFill>
          <a:prstDash val="solid"/>
          <a:round/>
          <a:headEnd type="none" w="sm" len="sm"/>
          <a:tailEnd type="stealth" w="lg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3132</TotalTime>
  <Words>1111</Words>
  <Application>Microsoft Office PowerPoint</Application>
  <PresentationFormat>On-screen Show (4:3)</PresentationFormat>
  <Paragraphs>323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Fireball</vt:lpstr>
      <vt:lpstr>Lecture 18 Tree Traversal</vt:lpstr>
      <vt:lpstr>Lecture Introduction</vt:lpstr>
      <vt:lpstr>Tree Traversal</vt:lpstr>
      <vt:lpstr>For Loop Positional Tree</vt:lpstr>
      <vt:lpstr>Terminology</vt:lpstr>
      <vt:lpstr>Tree Traversal</vt:lpstr>
      <vt:lpstr>Traversal Example</vt:lpstr>
      <vt:lpstr>Traversal Example (cont)</vt:lpstr>
      <vt:lpstr>One Such Systematic Process</vt:lpstr>
      <vt:lpstr>Vertices Numbered in Order of Visits</vt:lpstr>
      <vt:lpstr>Preorder Traversal</vt:lpstr>
      <vt:lpstr>Preorder Traversal Algorithm</vt:lpstr>
      <vt:lpstr>Inorder Traversal Algorithm</vt:lpstr>
      <vt:lpstr>Postorder Traversal Algorithm</vt:lpstr>
      <vt:lpstr>Example: Preorder Traversal</vt:lpstr>
      <vt:lpstr>Example: Inorder Traversal</vt:lpstr>
      <vt:lpstr>Example: Postorder Traversal</vt:lpstr>
      <vt:lpstr>Encoding</vt:lpstr>
      <vt:lpstr>Encoding (cont)</vt:lpstr>
      <vt:lpstr>Huffman Encoding</vt:lpstr>
      <vt:lpstr>Huffman Tree Example</vt:lpstr>
      <vt:lpstr>Using Huffman Trees</vt:lpstr>
      <vt:lpstr>Using Huffman Trees (cont)</vt:lpstr>
      <vt:lpstr>Key Concepts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Bill</cp:lastModifiedBy>
  <cp:revision>88</cp:revision>
  <cp:lastPrinted>2012-04-05T14:54:13Z</cp:lastPrinted>
  <dcterms:created xsi:type="dcterms:W3CDTF">2003-01-26T23:29:36Z</dcterms:created>
  <dcterms:modified xsi:type="dcterms:W3CDTF">2014-09-26T00:10:18Z</dcterms:modified>
</cp:coreProperties>
</file>